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82"/>
  </p:notesMasterIdLst>
  <p:handoutMasterIdLst>
    <p:handoutMasterId r:id="rId83"/>
  </p:handoutMasterIdLst>
  <p:sldIdLst>
    <p:sldId id="461" r:id="rId2"/>
    <p:sldId id="545" r:id="rId3"/>
    <p:sldId id="546" r:id="rId4"/>
    <p:sldId id="548" r:id="rId5"/>
    <p:sldId id="553" r:id="rId6"/>
    <p:sldId id="554" r:id="rId7"/>
    <p:sldId id="555" r:id="rId8"/>
    <p:sldId id="556" r:id="rId9"/>
    <p:sldId id="671" r:id="rId10"/>
    <p:sldId id="575" r:id="rId11"/>
    <p:sldId id="576" r:id="rId12"/>
    <p:sldId id="577" r:id="rId13"/>
    <p:sldId id="660" r:id="rId14"/>
    <p:sldId id="662" r:id="rId15"/>
    <p:sldId id="578" r:id="rId16"/>
    <p:sldId id="579" r:id="rId17"/>
    <p:sldId id="580" r:id="rId18"/>
    <p:sldId id="581" r:id="rId19"/>
    <p:sldId id="582" r:id="rId20"/>
    <p:sldId id="583" r:id="rId21"/>
    <p:sldId id="584" r:id="rId22"/>
    <p:sldId id="585" r:id="rId23"/>
    <p:sldId id="586" r:id="rId24"/>
    <p:sldId id="664" r:id="rId25"/>
    <p:sldId id="587" r:id="rId26"/>
    <p:sldId id="588" r:id="rId27"/>
    <p:sldId id="589" r:id="rId28"/>
    <p:sldId id="590" r:id="rId29"/>
    <p:sldId id="591" r:id="rId30"/>
    <p:sldId id="629" r:id="rId31"/>
    <p:sldId id="673" r:id="rId32"/>
    <p:sldId id="675" r:id="rId33"/>
    <p:sldId id="676" r:id="rId34"/>
    <p:sldId id="677" r:id="rId35"/>
    <p:sldId id="678" r:id="rId36"/>
    <p:sldId id="679" r:id="rId37"/>
    <p:sldId id="631" r:id="rId38"/>
    <p:sldId id="632" r:id="rId39"/>
    <p:sldId id="633" r:id="rId40"/>
    <p:sldId id="636" r:id="rId41"/>
    <p:sldId id="680" r:id="rId42"/>
    <p:sldId id="685" r:id="rId43"/>
    <p:sldId id="681" r:id="rId44"/>
    <p:sldId id="682" r:id="rId45"/>
    <p:sldId id="686" r:id="rId46"/>
    <p:sldId id="687" r:id="rId47"/>
    <p:sldId id="688" r:id="rId48"/>
    <p:sldId id="689" r:id="rId49"/>
    <p:sldId id="696" r:id="rId50"/>
    <p:sldId id="690" r:id="rId51"/>
    <p:sldId id="691" r:id="rId52"/>
    <p:sldId id="692" r:id="rId53"/>
    <p:sldId id="693" r:id="rId54"/>
    <p:sldId id="694" r:id="rId55"/>
    <p:sldId id="697" r:id="rId56"/>
    <p:sldId id="698" r:id="rId57"/>
    <p:sldId id="699" r:id="rId58"/>
    <p:sldId id="700" r:id="rId59"/>
    <p:sldId id="701" r:id="rId60"/>
    <p:sldId id="639" r:id="rId61"/>
    <p:sldId id="640" r:id="rId62"/>
    <p:sldId id="641" r:id="rId63"/>
    <p:sldId id="642" r:id="rId64"/>
    <p:sldId id="643" r:id="rId65"/>
    <p:sldId id="644" r:id="rId66"/>
    <p:sldId id="645" r:id="rId67"/>
    <p:sldId id="646" r:id="rId68"/>
    <p:sldId id="647" r:id="rId69"/>
    <p:sldId id="648" r:id="rId70"/>
    <p:sldId id="649" r:id="rId71"/>
    <p:sldId id="650" r:id="rId72"/>
    <p:sldId id="651" r:id="rId73"/>
    <p:sldId id="652" r:id="rId74"/>
    <p:sldId id="653" r:id="rId75"/>
    <p:sldId id="666" r:id="rId76"/>
    <p:sldId id="668" r:id="rId77"/>
    <p:sldId id="654" r:id="rId78"/>
    <p:sldId id="655" r:id="rId79"/>
    <p:sldId id="656" r:id="rId80"/>
    <p:sldId id="657" r:id="rId81"/>
  </p:sldIdLst>
  <p:sldSz cx="9144000" cy="6858000" type="screen4x3"/>
  <p:notesSz cx="6858000" cy="9144000"/>
  <p:defaultTextStyle>
    <a:defPPr>
      <a:defRPr lang="en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wiss Black YU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wiss Black YU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wiss Black YU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wiss Black YU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wiss Black YU" pitchFamily="34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Swiss Black YU" pitchFamily="34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Swiss Black YU" pitchFamily="34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Swiss Black YU" pitchFamily="34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Swiss Black YU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66FF66"/>
    <a:srgbClr val="FF3300"/>
    <a:srgbClr val="003399"/>
    <a:srgbClr val="336699"/>
    <a:srgbClr val="008080"/>
    <a:srgbClr val="0099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9CC93A2-B163-4538-A237-87F14350AE2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941472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7EF5762-1BAE-4F9F-9201-9122517B8AE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858947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EB21008-7A6F-47A4-9DD3-269A12876EDF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751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B7CDDFD-6DC6-4A8A-BDFC-F5487A723F40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736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61CE0ED-8BDE-4627-BFCC-8C0338828D5F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611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2D96923-B7A8-4CDC-8630-2766DEE32B34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200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717E34-5D93-43B6-87AB-C6F1AE4161AB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099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667E7BC-E2D9-4DBC-B1E5-34FEA0C264C5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2032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5E67183-F64D-42D6-AD2A-E64A4CDC14E6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845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E8EA4F5-4155-4D8D-BC08-0F33EB98E637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506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5EDD445-4131-499C-BE07-71BE9B2B186C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0281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C12ED6-27F0-438B-8F3F-69B1EBA86CCE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958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021DB8A-E764-42C5-A51F-E364A1475BAC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676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1D41A4E-2FEE-45C3-9C43-6713878A6109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252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602E4F9-BB61-4B09-B0A4-AEA6AED5D118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22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7153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F6424BF-8FA1-4CCE-B915-1C6D40DFD59F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23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7674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ADAA7D8-7FA9-4E72-AC59-93EF5686CF98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24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1086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4E43BEC-6FCF-4792-9362-77FAAF29ADA3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25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5224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248A5C-1F14-41C9-BC8D-5D119565E81A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26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1882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F18FC77-F4DC-4202-BBE2-3D0199891AED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27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8266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22F0B0-13B5-4CF0-9808-A07C4287787E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28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3102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F2F8E8-762C-4726-A359-EA842E0A643F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29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3762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D521B80-75A9-4147-B1C8-DEEFB6814988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30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2218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68AD752-2297-4444-ABDF-9FC3F3C2AB80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31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37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7D0A65-331D-4BCD-BCB0-3D00C75A17C5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212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E6A1BCA-DE20-408B-A5F9-83C897AEEF97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32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6397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9A971B8-BFB0-4B7B-86D3-91FCED1BE390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37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7875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3834A1F-7C2F-45CF-9FBE-0B9C02303DA6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38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158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0B342E1-38CB-4CFB-8A90-8389E028F087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39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7864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403A534-7523-4A14-A3EA-FC6902E64A65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40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2634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BD243D-1601-46EC-9749-7B5813A5B0F9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49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3271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9784AC8-1412-4A7E-A320-676528B5A508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60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43260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0C0F8E-78E8-4DD7-98BC-CCF7D2A37B55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61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6215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FAAD87E-0F9C-472E-8F66-DEE01436562D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62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17961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45A5274-F35A-4152-B973-DBC803237C33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63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13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4A2DBA5-3C20-4BAE-A750-6561D2A1BC4D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5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12354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69E2492-BBDE-4092-80F2-BC3B48EC74E9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64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75411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9E886AA-4332-4D67-ACA9-304574ADC4D0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65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85380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B2A20D7-2A82-4B27-891B-73FA372EDB00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66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8786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E49085B-EAE6-48E4-A633-D70FA2DE3935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67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99072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240A90-6326-4DE8-BACE-2FBA842247A3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68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66332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7AC8830-4AEF-4836-B8E0-51CA2F60EE7D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69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35137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7F7833C-36BD-44A3-9D8D-012F9AC238B3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70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07080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5A32CC3-1D54-460F-A078-DA248C675BD3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71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06225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BAFD79A-7405-4EE8-9C67-DAAE510701CB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72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39737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E2C1CFB-1358-4D28-A708-2FE877D97E55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73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593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5C59594-58EA-497D-8F8B-623DCA5AE4ED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43455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86F5F2F-8D64-44E2-80B1-43A0D60DC1B5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74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97761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880D28D-0B77-4C7E-AEC8-48ABA98ACC4E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75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7957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EAF6C6C-8719-431A-ACC3-3D3E85AAB390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76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99435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EDBB0BB-C21F-4FC3-90A3-D3447C577950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77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95920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EFEE7E6-AF3A-4A31-9D22-76F5004A2E91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78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1785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8BB42DD-E5F6-4012-B655-271BF7777AB3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79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35717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62BA8D-CD39-423E-A661-CB4B82D53062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80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253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2918AAD-4E2B-4034-91A1-2FE8104F189A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07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DB7322C-302A-4F4D-B8F1-79BCD2D1B6FE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682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1105575-BD55-4F50-AAAB-BE3FE1D29B25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60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A1EE905-BE5D-4C68-B4AD-4977E552F6CD}" type="slidenum">
              <a:rPr kumimoji="0" lang="en-GB" altLang="sr-Latn-R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kumimoji="0" lang="en-GB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79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8 w 1722"/>
                <a:gd name="T1" fmla="*/ 64 h 66"/>
                <a:gd name="T2" fmla="*/ 1718 w 1722"/>
                <a:gd name="T3" fmla="*/ 58 h 66"/>
                <a:gd name="T4" fmla="*/ 0 w 1722"/>
                <a:gd name="T5" fmla="*/ 0 h 66"/>
                <a:gd name="T6" fmla="*/ 0 w 1722"/>
                <a:gd name="T7" fmla="*/ 46 h 66"/>
                <a:gd name="T8" fmla="*/ 1718 w 1722"/>
                <a:gd name="T9" fmla="*/ 64 h 66"/>
                <a:gd name="T10" fmla="*/ 1718 w 1722"/>
                <a:gd name="T11" fmla="*/ 64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3 w 975"/>
                <a:gd name="T1" fmla="*/ 48 h 101"/>
                <a:gd name="T2" fmla="*/ 973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3 w 975"/>
                <a:gd name="T9" fmla="*/ 48 h 101"/>
                <a:gd name="T10" fmla="*/ 973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7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7 w 2141"/>
                <a:gd name="T7" fmla="*/ 0 h 198"/>
                <a:gd name="T8" fmla="*/ 2137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6 w 2517"/>
                <a:gd name="T1" fmla="*/ 276 h 276"/>
                <a:gd name="T2" fmla="*/ 2511 w 2517"/>
                <a:gd name="T3" fmla="*/ 204 h 276"/>
                <a:gd name="T4" fmla="*/ 2254 w 2517"/>
                <a:gd name="T5" fmla="*/ 0 h 276"/>
                <a:gd name="T6" fmla="*/ 0 w 2517"/>
                <a:gd name="T7" fmla="*/ 276 h 276"/>
                <a:gd name="T8" fmla="*/ 2176 w 2517"/>
                <a:gd name="T9" fmla="*/ 276 h 276"/>
                <a:gd name="T10" fmla="*/ 2176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7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7 w 729"/>
                <a:gd name="T7" fmla="*/ 240 h 240"/>
                <a:gd name="T8" fmla="*/ 727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7 w 729"/>
                <a:gd name="T1" fmla="*/ 318 h 318"/>
                <a:gd name="T2" fmla="*/ 727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7 w 729"/>
                <a:gd name="T9" fmla="*/ 318 h 318"/>
                <a:gd name="T10" fmla="*/ 727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0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E78A5-66FA-4C48-9711-4A0947E00A4C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20AA7-E8F2-4DE2-8EF6-8BFDD05CA9C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8693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94F41-EE09-40B4-AEA9-81FA55F9CF67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CA8E1-5E32-41DF-81A9-8FF96D5DF19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11262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E418E-5478-439E-B356-2B07549498D9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100B6-3793-491D-B715-78E6CA04161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332898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97CD0-8523-47B4-8406-5C7726B9924D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26E1D-9F3D-4550-9F14-5D6B840F5FB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1961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EE2C4-7B88-4940-867C-24549073EF18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DBD49-B829-4DE4-A410-19B8AE63E4D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43022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F4510-FFCE-4890-9E9E-6EBF15AF1273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134F1-B7BF-4846-B181-B496766D5D2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0312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9215C-5972-4841-A48D-6418B2F2BBFA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DF9DE-D0D7-4623-9EE2-E911E25BCD2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1254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0EA71-9BC6-41CD-9866-1BA01F04ECDF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65FCC-CDF1-4ECF-97F6-546CD3BD9F5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75755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75AA0-3E9B-4FE5-9532-33358AFD399D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5465A-7E56-436F-A1D5-72E52D04E32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86322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6748-307D-4864-A0C1-1AC354197E95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53C8D-403D-426F-95A9-929DF09F220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5427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CDD7D-4A82-47B1-9679-FBF4E869ADFF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40D45-1FC0-4B9D-8FDE-9323E2831D4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453781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31B36-929B-4873-BE71-05B0FB83943F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E87D3-95EF-41BF-B27D-6A73D764E61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58168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8 w 1722"/>
                <a:gd name="T1" fmla="*/ 64 h 66"/>
                <a:gd name="T2" fmla="*/ 1718 w 1722"/>
                <a:gd name="T3" fmla="*/ 58 h 66"/>
                <a:gd name="T4" fmla="*/ 0 w 1722"/>
                <a:gd name="T5" fmla="*/ 0 h 66"/>
                <a:gd name="T6" fmla="*/ 0 w 1722"/>
                <a:gd name="T7" fmla="*/ 46 h 66"/>
                <a:gd name="T8" fmla="*/ 1718 w 1722"/>
                <a:gd name="T9" fmla="*/ 64 h 66"/>
                <a:gd name="T10" fmla="*/ 1718 w 1722"/>
                <a:gd name="T11" fmla="*/ 64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3 w 975"/>
                <a:gd name="T1" fmla="*/ 48 h 101"/>
                <a:gd name="T2" fmla="*/ 973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3 w 975"/>
                <a:gd name="T9" fmla="*/ 48 h 101"/>
                <a:gd name="T10" fmla="*/ 973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7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7 w 2141"/>
                <a:gd name="T7" fmla="*/ 0 h 198"/>
                <a:gd name="T8" fmla="*/ 2137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6 w 2517"/>
                <a:gd name="T1" fmla="*/ 276 h 276"/>
                <a:gd name="T2" fmla="*/ 2511 w 2517"/>
                <a:gd name="T3" fmla="*/ 204 h 276"/>
                <a:gd name="T4" fmla="*/ 2254 w 2517"/>
                <a:gd name="T5" fmla="*/ 0 h 276"/>
                <a:gd name="T6" fmla="*/ 0 w 2517"/>
                <a:gd name="T7" fmla="*/ 276 h 276"/>
                <a:gd name="T8" fmla="*/ 2176 w 2517"/>
                <a:gd name="T9" fmla="*/ 276 h 276"/>
                <a:gd name="T10" fmla="*/ 2176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7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7 w 729"/>
                <a:gd name="T7" fmla="*/ 240 h 240"/>
                <a:gd name="T8" fmla="*/ 727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7 w 729"/>
                <a:gd name="T1" fmla="*/ 318 h 318"/>
                <a:gd name="T2" fmla="*/ 727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7 w 729"/>
                <a:gd name="T9" fmla="*/ 318 h 318"/>
                <a:gd name="T10" fmla="*/ 727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0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8DD38CF-40F9-44BE-B663-55FB0BD53AE7}" type="datetime1">
              <a:rPr lang="en-US"/>
              <a:pPr>
                <a:defRPr/>
              </a:pPr>
              <a:t>9/8/2023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65C4352-CA8B-41E2-AD8E-8425C857882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4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endParaRPr lang="sr-Cyrl-C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en" b="1" dirty="0" smtClean="0">
                <a:effectLst/>
                <a:latin typeface="Times New Roman" pitchFamily="18" charset="0"/>
                <a:cs typeface="Times New Roman" pitchFamily="18" charset="0"/>
              </a:rPr>
              <a:t>PLEURAL EFFUSIONS</a:t>
            </a:r>
            <a:endParaRPr lang="sr-Cyrl-CS" sz="1800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sr-Latn-RS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Prof. Marina Petrović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sr-Latn-RS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Assist. </a:t>
            </a:r>
            <a:r>
              <a:rPr lang="en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Prof. </a:t>
            </a:r>
            <a:r>
              <a:rPr lang="sr-Latn-RS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Vojislav Ćupurdija</a:t>
            </a:r>
            <a:endParaRPr lang="sr-Latn-CS" sz="2400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549275"/>
            <a:ext cx="8382000" cy="381000"/>
          </a:xfrm>
        </p:spPr>
        <p:txBody>
          <a:bodyPr/>
          <a:lstStyle/>
          <a:p>
            <a:r>
              <a:rPr lang="sr-Cyrl-CS" altLang="sr-Latn-RS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sr-Cyrl-CS" altLang="sr-Latn-RS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</a:br>
            <a:r>
              <a:rPr lang="en" altLang="sr-Latn-R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sr-Cyrl-CS" altLang="sr-Latn-R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sr-Cyrl-CS" altLang="sr-Latn-R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</a:b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Integrated academic studies of medicine </a:t>
            </a:r>
            <a:r>
              <a:rPr lang="sr-Cyrl-C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sr-Cyrl-C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</a:b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Internal medicine 1</a:t>
            </a:r>
            <a:r>
              <a:rPr lang="sr-Cyrl-C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sr-Cyrl-C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</a:br>
            <a:endParaRPr lang="en-US" altLang="sr-Latn-RS" sz="24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683568" y="1219200"/>
            <a:ext cx="838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endParaRPr lang="en-US" altLang="sr-Latn-RS" sz="2400" b="1" kern="0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152400"/>
            <a:ext cx="8507413" cy="1401763"/>
          </a:xfrm>
        </p:spPr>
        <p:txBody>
          <a:bodyPr/>
          <a:lstStyle/>
          <a:p>
            <a:pPr>
              <a:defRPr/>
            </a:pPr>
            <a:r>
              <a:rPr lang="en" sz="3600" b="1" dirty="0" smtClean="0">
                <a:solidFill>
                  <a:srgbClr val="FFFF00"/>
                </a:solidFill>
                <a:latin typeface="Times New Roman" pitchFamily="18" charset="0"/>
              </a:rPr>
              <a:t>DIVISION </a:t>
            </a:r>
            <a:r>
              <a:rPr lang="sr-Latn-RS" sz="3600" b="1" dirty="0" smtClean="0">
                <a:solidFill>
                  <a:srgbClr val="FFFF00"/>
                </a:solidFill>
                <a:latin typeface="Times New Roman" pitchFamily="18" charset="0"/>
              </a:rPr>
              <a:t>OF PLEURAL EFFUSION</a:t>
            </a:r>
            <a:endParaRPr lang="hr-HR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211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1857375"/>
            <a:ext cx="8786813" cy="4286250"/>
          </a:xfrm>
        </p:spPr>
        <p:txBody>
          <a:bodyPr/>
          <a:lstStyle/>
          <a:p>
            <a:pPr>
              <a:defRPr/>
            </a:pPr>
            <a:r>
              <a:rPr lang="en" sz="2800" b="1" dirty="0" smtClean="0">
                <a:effectLst/>
                <a:latin typeface="Times New Roman" pitchFamily="18" charset="0"/>
              </a:rPr>
              <a:t>TRANSUDATE</a:t>
            </a:r>
            <a:endParaRPr lang="en-US" sz="2800" b="1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sz="2800" b="1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800" b="1" dirty="0" smtClean="0">
                <a:effectLst/>
                <a:latin typeface="Times New Roman" pitchFamily="18" charset="0"/>
              </a:rPr>
              <a:t>EXUDATE</a:t>
            </a:r>
            <a:endParaRPr lang="hr-HR" sz="2800" b="1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sr-Cyrl-CS" b="1" dirty="0" smtClean="0">
              <a:latin typeface="Times New Roman" pitchFamily="18" charset="0"/>
            </a:endParaRPr>
          </a:p>
          <a:p>
            <a:pPr marL="85725" indent="-85725">
              <a:buFont typeface="Wingdings" panose="05000000000000000000" pitchFamily="2" charset="2"/>
              <a:buNone/>
              <a:defRPr/>
            </a:pPr>
            <a:r>
              <a:rPr lang="en" sz="1800" dirty="0" smtClean="0">
                <a:latin typeface="Times New Roman" pitchFamily="18" charset="0"/>
              </a:rPr>
              <a:t> </a:t>
            </a:r>
            <a:r>
              <a:rPr lang="en" sz="2400" dirty="0" smtClean="0">
                <a:latin typeface="Times New Roman" pitchFamily="18" charset="0"/>
              </a:rPr>
              <a:t>- division </a:t>
            </a:r>
            <a:r>
              <a:rPr lang="sr-Latn-RS" sz="2400" dirty="0" smtClean="0">
                <a:latin typeface="Times New Roman" pitchFamily="18" charset="0"/>
              </a:rPr>
              <a:t>is</a:t>
            </a:r>
            <a:r>
              <a:rPr lang="en" sz="2400" dirty="0" smtClean="0">
                <a:latin typeface="Times New Roman" pitchFamily="18" charset="0"/>
              </a:rPr>
              <a:t> based on the differences in biochemical and cellular composition </a:t>
            </a:r>
            <a:r>
              <a:rPr lang="sr-Latn-RS" sz="2400" dirty="0" smtClean="0">
                <a:latin typeface="Times New Roman" pitchFamily="18" charset="0"/>
              </a:rPr>
              <a:t>of </a:t>
            </a:r>
            <a:r>
              <a:rPr lang="en" sz="2400" dirty="0" smtClean="0">
                <a:latin typeface="Times New Roman" pitchFamily="18" charset="0"/>
              </a:rPr>
              <a:t>pleural</a:t>
            </a:r>
            <a:r>
              <a:rPr lang="sr-Latn-RS" sz="2400" dirty="0" smtClean="0">
                <a:latin typeface="Times New Roman" pitchFamily="18" charset="0"/>
              </a:rPr>
              <a:t> l</a:t>
            </a:r>
            <a:r>
              <a:rPr lang="en" sz="2400" dirty="0" smtClean="0">
                <a:latin typeface="Times New Roman" pitchFamily="18" charset="0"/>
              </a:rPr>
              <a:t>iquids</a:t>
            </a:r>
            <a:endParaRPr lang="hr-HR" sz="2400" dirty="0"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sz="1800" dirty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2875" y="0"/>
            <a:ext cx="8858250" cy="1571625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DISTINCTION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BETWEEN</a:t>
            </a: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TRANSUDATE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AND</a:t>
            </a: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EXUDATE</a:t>
            </a:r>
            <a:endParaRPr lang="en-US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22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1643063"/>
            <a:ext cx="8786813" cy="4500562"/>
          </a:xfrm>
          <a:ln>
            <a:solidFill>
              <a:srgbClr val="FFFF00"/>
            </a:solidFill>
          </a:ln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en" sz="24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LIGHT </a:t>
            </a:r>
            <a:r>
              <a:rPr lang="sr-Latn-RS" sz="2400" b="1" dirty="0">
                <a:solidFill>
                  <a:srgbClr val="FFFF00"/>
                </a:solidFill>
                <a:effectLst/>
                <a:latin typeface="Times New Roman" pitchFamily="18" charset="0"/>
              </a:rPr>
              <a:t>C</a:t>
            </a:r>
            <a:r>
              <a:rPr lang="en" sz="24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RITERIA</a:t>
            </a:r>
            <a:endParaRPr lang="sr-Latn-CS" sz="2400" b="1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endParaRPr lang="sr-Latn-CS" sz="2800" b="1" dirty="0">
              <a:latin typeface="Times New Roman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itchFamily="18" charset="0"/>
              </a:rPr>
              <a:t>R</a:t>
            </a:r>
            <a:r>
              <a:rPr lang="sr-Latn-RS" sz="2000" dirty="0" smtClean="0">
                <a:effectLst/>
                <a:latin typeface="Times New Roman" pitchFamily="18" charset="0"/>
              </a:rPr>
              <a:t>ATIO </a:t>
            </a:r>
            <a:r>
              <a:rPr lang="sr-Latn-RS" sz="2000" b="1" u="sng" dirty="0" smtClean="0">
                <a:effectLst/>
                <a:latin typeface="Times New Roman" pitchFamily="18" charset="0"/>
              </a:rPr>
              <a:t>TOTAL</a:t>
            </a:r>
            <a:r>
              <a:rPr lang="en" sz="2000" b="1" u="sng" dirty="0" smtClean="0">
                <a:effectLst/>
                <a:latin typeface="Times New Roman" pitchFamily="18" charset="0"/>
              </a:rPr>
              <a:t> PROTEINS</a:t>
            </a:r>
            <a:r>
              <a:rPr lang="en" sz="2000" u="sng" dirty="0" smtClean="0">
                <a:effectLst/>
                <a:latin typeface="Times New Roman" pitchFamily="18" charset="0"/>
              </a:rPr>
              <a:t>  </a:t>
            </a:r>
            <a:r>
              <a:rPr lang="sr-Latn-RS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Punctate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/</a:t>
            </a:r>
            <a:r>
              <a:rPr lang="sr-Latn-RS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Serum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</a:t>
            </a:r>
            <a:r>
              <a:rPr lang="en" sz="2000" b="1" dirty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&gt; 0.5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sr-Latn-CS" sz="2000" dirty="0">
              <a:effectLst/>
              <a:latin typeface="Times New Roman" pitchFamily="18" charset="0"/>
              <a:cs typeface="Arial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itchFamily="18" charset="0"/>
                <a:cs typeface="Arial" charset="0"/>
              </a:rPr>
              <a:t>R</a:t>
            </a:r>
            <a:r>
              <a:rPr lang="sr-Latn-RS" sz="2000" dirty="0" smtClean="0">
                <a:effectLst/>
                <a:latin typeface="Times New Roman" pitchFamily="18" charset="0"/>
                <a:cs typeface="Arial" charset="0"/>
              </a:rPr>
              <a:t>ATIO</a:t>
            </a:r>
            <a:r>
              <a:rPr lang="en" sz="2000" dirty="0" smtClean="0">
                <a:effectLst/>
                <a:latin typeface="Times New Roman" pitchFamily="18" charset="0"/>
                <a:cs typeface="Arial" charset="0"/>
              </a:rPr>
              <a:t> </a:t>
            </a:r>
            <a:r>
              <a:rPr lang="en" sz="2000" b="1" u="sng" dirty="0" smtClean="0">
                <a:effectLst/>
                <a:latin typeface="Times New Roman" pitchFamily="18" charset="0"/>
                <a:cs typeface="Arial" charset="0"/>
              </a:rPr>
              <a:t>LDH</a:t>
            </a:r>
            <a:r>
              <a:rPr lang="en" sz="2000" dirty="0" smtClean="0">
                <a:effectLst/>
                <a:latin typeface="Times New Roman" pitchFamily="18" charset="0"/>
                <a:cs typeface="Arial" charset="0"/>
              </a:rPr>
              <a:t> </a:t>
            </a:r>
            <a:r>
              <a:rPr lang="sr-Latn-RS" sz="20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Punctate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/</a:t>
            </a:r>
            <a:r>
              <a:rPr lang="sr-Latn-RS" sz="20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Serum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 </a:t>
            </a:r>
            <a:r>
              <a:rPr lang="en" sz="2000" b="1" dirty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&gt; 0.6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sr-Latn-CS" sz="2000" dirty="0">
              <a:effectLst/>
              <a:latin typeface="Times New Roman" pitchFamily="18" charset="0"/>
              <a:cs typeface="Arial" charset="0"/>
            </a:endParaRPr>
          </a:p>
          <a:p>
            <a:pPr>
              <a:defRPr/>
            </a:pP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LDH </a:t>
            </a:r>
            <a:r>
              <a:rPr lang="sr-Latn-RS" sz="20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IN THE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 PUNCTATE </a:t>
            </a:r>
            <a:r>
              <a:rPr lang="en" sz="2000" b="1" dirty="0">
                <a:solidFill>
                  <a:srgbClr val="FFFF00"/>
                </a:solidFill>
                <a:effectLst/>
                <a:latin typeface="Times New Roman" pitchFamily="18" charset="0"/>
                <a:cs typeface="Arial" charset="0"/>
              </a:rPr>
              <a:t>&gt; 2/3 </a:t>
            </a:r>
            <a:r>
              <a:rPr lang="en" sz="2000" dirty="0" smtClean="0">
                <a:effectLst/>
                <a:latin typeface="Times New Roman" pitchFamily="18" charset="0"/>
                <a:cs typeface="Arial" charset="0"/>
              </a:rPr>
              <a:t>UPPER </a:t>
            </a:r>
            <a:r>
              <a:rPr lang="sr-Latn-RS" sz="2000" dirty="0" smtClean="0">
                <a:effectLst/>
                <a:latin typeface="Times New Roman" pitchFamily="18" charset="0"/>
                <a:cs typeface="Arial" charset="0"/>
              </a:rPr>
              <a:t>LIMIT OF</a:t>
            </a:r>
            <a:r>
              <a:rPr lang="en" sz="2000" dirty="0" smtClean="0">
                <a:effectLst/>
                <a:latin typeface="Times New Roman" pitchFamily="18" charset="0"/>
                <a:cs typeface="Arial" charset="0"/>
              </a:rPr>
              <a:t> NORMAL VALUES OF LDH </a:t>
            </a:r>
            <a:r>
              <a:rPr lang="sr-Latn-RS" sz="2000" dirty="0" smtClean="0">
                <a:effectLst/>
                <a:latin typeface="Times New Roman" pitchFamily="18" charset="0"/>
                <a:cs typeface="Arial" charset="0"/>
              </a:rPr>
              <a:t>IN THE</a:t>
            </a:r>
            <a:r>
              <a:rPr lang="en" sz="2000" dirty="0" smtClean="0">
                <a:effectLst/>
                <a:latin typeface="Times New Roman" pitchFamily="18" charset="0"/>
                <a:cs typeface="Arial" charset="0"/>
              </a:rPr>
              <a:t> SERUM</a:t>
            </a:r>
            <a:endParaRPr lang="en-US" sz="2000" dirty="0">
              <a:effectLst/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071688" y="0"/>
            <a:ext cx="4857750" cy="1000125"/>
          </a:xfrm>
        </p:spPr>
        <p:txBody>
          <a:bodyPr/>
          <a:lstStyle/>
          <a:p>
            <a:pPr>
              <a:defRPr/>
            </a:pPr>
            <a:r>
              <a:rPr lang="en" sz="4000" b="1" dirty="0"/>
              <a:t>                                    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TRANSUDATE</a:t>
            </a:r>
            <a:endParaRPr lang="hr-HR" sz="2800" b="1" dirty="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232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85750" y="1447800"/>
            <a:ext cx="8556625" cy="4838700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Latn-RS" sz="2400" dirty="0">
                <a:solidFill>
                  <a:srgbClr val="FFFF00"/>
                </a:solidFill>
                <a:effectLst/>
                <a:latin typeface="Times New Roman" pitchFamily="18" charset="0"/>
              </a:rPr>
              <a:t>C</a:t>
            </a:r>
            <a:r>
              <a:rPr lang="en" sz="24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onsequence</a:t>
            </a:r>
            <a:r>
              <a:rPr lang="sr-Latn-RS" sz="24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of</a:t>
            </a:r>
            <a:r>
              <a:rPr lang="en" sz="24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diseases</a:t>
            </a:r>
            <a:r>
              <a:rPr lang="sr-Latn-RS" sz="24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of</a:t>
            </a:r>
            <a:r>
              <a:rPr lang="en" sz="24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others organs, not </a:t>
            </a:r>
            <a:r>
              <a:rPr lang="sr-Latn-RS" sz="24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primary</a:t>
            </a:r>
            <a:r>
              <a:rPr lang="en" sz="24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diseases</a:t>
            </a:r>
            <a:r>
              <a:rPr lang="sr-Latn-RS" sz="24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of the</a:t>
            </a:r>
            <a:r>
              <a:rPr lang="en" sz="24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pleura</a:t>
            </a:r>
            <a:endParaRPr lang="hr-HR" sz="2400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400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" sz="2400" dirty="0">
                <a:effectLst/>
                <a:latin typeface="Times New Roman" pitchFamily="18" charset="0"/>
              </a:rPr>
              <a:t>   </a:t>
            </a:r>
            <a:r>
              <a:rPr lang="sr-Latn-RS" sz="2400" dirty="0" smtClean="0">
                <a:effectLst/>
                <a:latin typeface="Times New Roman" pitchFamily="18" charset="0"/>
              </a:rPr>
              <a:t>Most common c</a:t>
            </a:r>
            <a:r>
              <a:rPr lang="en" sz="2400" dirty="0" smtClean="0">
                <a:effectLst/>
                <a:latin typeface="Times New Roman" pitchFamily="18" charset="0"/>
              </a:rPr>
              <a:t>auses of origin are :</a:t>
            </a:r>
            <a:endParaRPr lang="sr-Cyrl-CS" sz="2400" dirty="0" smtClean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4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 smtClean="0">
                <a:effectLst/>
                <a:latin typeface="Times New Roman" pitchFamily="18" charset="0"/>
              </a:rPr>
              <a:t>increased hydrostatic pressure in capillaries </a:t>
            </a:r>
            <a:r>
              <a:rPr lang="sr-Latn-RS" sz="2000" dirty="0" smtClean="0">
                <a:effectLst/>
                <a:latin typeface="Times New Roman" pitchFamily="18" charset="0"/>
              </a:rPr>
              <a:t>of </a:t>
            </a:r>
            <a:r>
              <a:rPr lang="en" sz="2000" dirty="0" smtClean="0">
                <a:effectLst/>
                <a:latin typeface="Times New Roman" pitchFamily="18" charset="0"/>
              </a:rPr>
              <a:t>visceral and parietal </a:t>
            </a:r>
            <a:r>
              <a:rPr lang="en" sz="1800" dirty="0" smtClean="0">
                <a:effectLst/>
                <a:latin typeface="Times New Roman" pitchFamily="18" charset="0"/>
              </a:rPr>
              <a:t>pleura </a:t>
            </a:r>
            <a:r>
              <a:rPr lang="en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(congestive cardiac insufficiency and other diseases </a:t>
            </a:r>
            <a:r>
              <a:rPr lang="sr-Latn-RS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of heart</a:t>
            </a:r>
            <a:r>
              <a:rPr lang="en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and pericardium)</a:t>
            </a:r>
            <a:endParaRPr lang="sr-Cyrl-CS" sz="1800" dirty="0" smtClean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000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 smtClean="0">
                <a:effectLst/>
                <a:latin typeface="Times New Roman" pitchFamily="18" charset="0"/>
              </a:rPr>
              <a:t>reduced colloidal - osmotic pressure in hypoproteinemia </a:t>
            </a:r>
            <a:r>
              <a:rPr lang="en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(</a:t>
            </a:r>
            <a:r>
              <a:rPr lang="sr-Latn-RS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liver </a:t>
            </a:r>
            <a:r>
              <a:rPr lang="en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c</a:t>
            </a:r>
            <a:r>
              <a:rPr lang="sr-Latn-RS" sz="1800" dirty="0">
                <a:solidFill>
                  <a:srgbClr val="FFFF00"/>
                </a:solidFill>
                <a:effectLst/>
                <a:latin typeface="Times New Roman" pitchFamily="18" charset="0"/>
              </a:rPr>
              <a:t>i</a:t>
            </a:r>
            <a:r>
              <a:rPr lang="en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rrhosis, nephrotic syndrome)</a:t>
            </a:r>
            <a:endParaRPr lang="sr-Cyrl-RS" sz="1800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400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 smtClean="0">
                <a:effectLst/>
                <a:latin typeface="Times New Roman" pitchFamily="18" charset="0"/>
              </a:rPr>
              <a:t>transudate </a:t>
            </a:r>
            <a:r>
              <a:rPr lang="sr-Latn-RS" sz="2000" dirty="0" smtClean="0">
                <a:effectLst/>
                <a:latin typeface="Times New Roman" pitchFamily="18" charset="0"/>
              </a:rPr>
              <a:t>of </a:t>
            </a:r>
            <a:r>
              <a:rPr lang="en" sz="2000" dirty="0" smtClean="0">
                <a:effectLst/>
                <a:latin typeface="Times New Roman" pitchFamily="18" charset="0"/>
              </a:rPr>
              <a:t>unknown mechanism of origin </a:t>
            </a:r>
            <a:r>
              <a:rPr lang="en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(Meigs syndrome </a:t>
            </a:r>
            <a:r>
              <a:rPr lang="sr-Latn-RS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in </a:t>
            </a:r>
            <a:r>
              <a:rPr lang="en" sz="1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ovarian tumors or fibromyoma)</a:t>
            </a:r>
            <a:endParaRPr lang="hr-HR" sz="1800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000" b="1" dirty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hr-HR" sz="2000" b="1" dirty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" sz="3600" b="1" dirty="0" smtClean="0">
                <a:solidFill>
                  <a:srgbClr val="FFFF00"/>
                </a:solidFill>
                <a:latin typeface="Times New Roman" pitchFamily="18" charset="0"/>
              </a:rPr>
              <a:t>ETIOLOGY </a:t>
            </a:r>
            <a:r>
              <a:rPr lang="sr-Latn-RS" sz="3600" b="1" dirty="0" smtClean="0">
                <a:solidFill>
                  <a:srgbClr val="FFFF00"/>
                </a:solidFill>
                <a:latin typeface="Times New Roman" pitchFamily="18" charset="0"/>
              </a:rPr>
              <a:t>OF </a:t>
            </a:r>
            <a:r>
              <a:rPr lang="en" sz="3600" b="1" dirty="0" smtClean="0">
                <a:solidFill>
                  <a:srgbClr val="FFFF00"/>
                </a:solidFill>
                <a:latin typeface="Times New Roman" pitchFamily="18" charset="0"/>
              </a:rPr>
              <a:t>TRANSUDAT</a:t>
            </a:r>
            <a:r>
              <a:rPr lang="sr-Latn-RS" sz="3600" b="1" dirty="0">
                <a:solidFill>
                  <a:srgbClr val="FFFF00"/>
                </a:solidFill>
                <a:latin typeface="Times New Roman" pitchFamily="18" charset="0"/>
              </a:rPr>
              <a:t>E</a:t>
            </a:r>
            <a:endParaRPr lang="hr-HR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2528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42875" y="1714500"/>
            <a:ext cx="4048125" cy="4575175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" sz="24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Very common                              </a:t>
            </a:r>
            <a:endParaRPr lang="hr-HR" sz="2400" b="1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sz="2400" dirty="0" smtClean="0">
                <a:effectLst/>
                <a:latin typeface="Times New Roman" pitchFamily="18" charset="0"/>
              </a:rPr>
              <a:t>cardiac </a:t>
            </a:r>
            <a:r>
              <a:rPr lang="en" sz="2400" dirty="0" smtClean="0">
                <a:effectLst/>
                <a:latin typeface="Times New Roman" pitchFamily="18" charset="0"/>
              </a:rPr>
              <a:t>decompensation</a:t>
            </a:r>
            <a:endParaRPr lang="sr-Cyrl-RS" sz="2400" dirty="0" smtClean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l</a:t>
            </a:r>
            <a:r>
              <a:rPr lang="sr-Latn-RS" sz="2400" dirty="0" smtClean="0">
                <a:effectLst/>
                <a:latin typeface="Times New Roman" pitchFamily="18" charset="0"/>
              </a:rPr>
              <a:t>iver </a:t>
            </a:r>
            <a:r>
              <a:rPr lang="en" sz="2400" dirty="0" smtClean="0">
                <a:effectLst/>
                <a:latin typeface="Times New Roman" pitchFamily="18" charset="0"/>
              </a:rPr>
              <a:t>cirrhosis  </a:t>
            </a:r>
            <a:endParaRPr lang="sr-Cyrl-RS" sz="2400" dirty="0" smtClean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hypoalbuminemia     </a:t>
            </a:r>
            <a:endParaRPr lang="hr-HR" sz="24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peritoneal dialysis</a:t>
            </a:r>
            <a:endParaRPr lang="sr-Cyrl-CS" sz="2400" dirty="0">
              <a:effectLst/>
              <a:latin typeface="Times New Roman" pitchFamily="18" charset="0"/>
            </a:endParaRP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" sz="24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Less </a:t>
            </a:r>
            <a:r>
              <a:rPr lang="en" sz="2400" b="1" dirty="0">
                <a:solidFill>
                  <a:srgbClr val="FFFF00"/>
                </a:solidFill>
                <a:effectLst/>
                <a:latin typeface="Times New Roman" pitchFamily="18" charset="0"/>
              </a:rPr>
              <a:t>common  </a:t>
            </a:r>
            <a:endParaRPr lang="sr-Cyrl-RS" sz="2400" b="1" dirty="0" smtClean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" sz="2400" dirty="0" smtClean="0">
                <a:latin typeface="Times New Roman" pitchFamily="18" charset="0"/>
              </a:rPr>
              <a:t>hypothyroidism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n</a:t>
            </a:r>
            <a:r>
              <a:rPr lang="en" sz="2400" dirty="0" smtClean="0">
                <a:effectLst/>
                <a:latin typeface="Times New Roman" pitchFamily="18" charset="0"/>
              </a:rPr>
              <a:t>ephrotic syndrome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mitral stenosis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pulmonary embolism</a:t>
            </a:r>
            <a:endParaRPr lang="sr-Cyrl-RS" sz="2400" dirty="0">
              <a:effectLst/>
              <a:latin typeface="Times New Roman" pitchFamily="18" charset="0"/>
            </a:endParaRP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" sz="2400" b="1" dirty="0" smtClean="0">
                <a:solidFill>
                  <a:schemeClr val="hlink"/>
                </a:solidFill>
                <a:latin typeface="Times New Roman" pitchFamily="18" charset="0"/>
              </a:rPr>
              <a:t>                    </a:t>
            </a:r>
            <a:endParaRPr lang="hr-HR" sz="2400" b="1" dirty="0">
              <a:solidFill>
                <a:schemeClr val="hlink"/>
              </a:solidFill>
              <a:latin typeface="Times New Roman" pitchFamily="18" charset="0"/>
            </a:endParaRP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400" dirty="0">
              <a:effectLst/>
              <a:latin typeface="Times New Roman" pitchFamily="18" charset="0"/>
            </a:endParaRPr>
          </a:p>
        </p:txBody>
      </p:sp>
      <p:sp>
        <p:nvSpPr>
          <p:cNvPr id="225284" name="Rectangle 4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43438" y="1714500"/>
            <a:ext cx="4122737" cy="4575175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" sz="24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Rare causes</a:t>
            </a:r>
            <a:endParaRPr lang="sr-Cyrl-CS" sz="2400" b="1" dirty="0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" sz="2400" dirty="0">
                <a:effectLst/>
                <a:latin typeface="Times New Roman" pitchFamily="18" charset="0"/>
              </a:rPr>
              <a:t>constrictive </a:t>
            </a:r>
            <a:r>
              <a:rPr lang="en" sz="2400" dirty="0" smtClean="0">
                <a:effectLst/>
                <a:latin typeface="Times New Roman" pitchFamily="18" charset="0"/>
              </a:rPr>
              <a:t>pericarditis</a:t>
            </a: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superior vena cava syndrome</a:t>
            </a: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urinothorax</a:t>
            </a: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hiperstimulation of the ovaries</a:t>
            </a:r>
          </a:p>
          <a:p>
            <a:pPr>
              <a:defRPr/>
            </a:pP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Meigs syndrome</a:t>
            </a:r>
            <a:endParaRPr lang="sr-Cyrl-CS" sz="2400" dirty="0"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152400"/>
            <a:ext cx="8539163" cy="1062038"/>
          </a:xfrm>
        </p:spPr>
        <p:txBody>
          <a:bodyPr/>
          <a:lstStyle/>
          <a:p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CARDIAC</a:t>
            </a: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INSUFFICIENCY</a:t>
            </a:r>
            <a:endParaRPr lang="en-US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63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1357313"/>
            <a:ext cx="8358187" cy="5000625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defRPr/>
            </a:pPr>
            <a:endParaRPr lang="sr-Cyrl-CS" sz="2400" dirty="0" smtClean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the most common cause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an increase </a:t>
            </a:r>
            <a:r>
              <a:rPr lang="sr-Latn-RS" sz="2400" dirty="0" smtClean="0">
                <a:effectLst/>
                <a:latin typeface="Times New Roman" pitchFamily="18" charset="0"/>
              </a:rPr>
              <a:t>of </a:t>
            </a:r>
            <a:r>
              <a:rPr lang="en" sz="2400" dirty="0" smtClean="0">
                <a:effectLst/>
                <a:latin typeface="Times New Roman" pitchFamily="18" charset="0"/>
              </a:rPr>
              <a:t>hydrostatic pressure in pulmonary or systemic circulation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along with </a:t>
            </a:r>
            <a:r>
              <a:rPr lang="sr-Latn-RS" sz="2400" dirty="0" smtClean="0">
                <a:effectLst/>
                <a:latin typeface="Times New Roman" pitchFamily="18" charset="0"/>
              </a:rPr>
              <a:t>pleural effusion</a:t>
            </a:r>
            <a:r>
              <a:rPr lang="en" sz="2400" dirty="0" smtClean="0">
                <a:effectLst/>
                <a:latin typeface="Times New Roman" pitchFamily="18" charset="0"/>
              </a:rPr>
              <a:t>, usually bilateral (in </a:t>
            </a:r>
            <a:r>
              <a:rPr lang="en" sz="2400" dirty="0">
                <a:effectLst/>
                <a:latin typeface="Times New Roman" pitchFamily="18" charset="0"/>
              </a:rPr>
              <a:t>88</a:t>
            </a:r>
            <a:r>
              <a:rPr lang="en" sz="2400" dirty="0" smtClean="0">
                <a:effectLst/>
                <a:latin typeface="Times New Roman" pitchFamily="18" charset="0"/>
              </a:rPr>
              <a:t>%</a:t>
            </a:r>
            <a:r>
              <a:rPr lang="sr-Latn-RS" sz="2400" dirty="0" smtClean="0">
                <a:effectLst/>
                <a:latin typeface="Times New Roman" pitchFamily="18" charset="0"/>
              </a:rPr>
              <a:t> of cases</a:t>
            </a:r>
            <a:r>
              <a:rPr lang="en" sz="2400" dirty="0" smtClean="0">
                <a:effectLst/>
                <a:latin typeface="Times New Roman" pitchFamily="18" charset="0"/>
              </a:rPr>
              <a:t>), </a:t>
            </a:r>
            <a:r>
              <a:rPr lang="en" sz="2400" dirty="0">
                <a:effectLst/>
                <a:latin typeface="Times New Roman" pitchFamily="18" charset="0"/>
              </a:rPr>
              <a:t>- </a:t>
            </a:r>
            <a:r>
              <a:rPr lang="en" sz="2400" dirty="0" smtClean="0">
                <a:effectLst/>
                <a:latin typeface="Times New Roman" pitchFamily="18" charset="0"/>
              </a:rPr>
              <a:t>increased heart shadow </a:t>
            </a:r>
            <a:r>
              <a:rPr lang="sr-Latn-RS" sz="2400" dirty="0" smtClean="0">
                <a:effectLst/>
                <a:latin typeface="Times New Roman" pitchFamily="18" charset="0"/>
              </a:rPr>
              <a:t>on chest X-ray</a:t>
            </a:r>
            <a:r>
              <a:rPr lang="en" sz="2400" dirty="0" smtClean="0">
                <a:effectLst/>
                <a:latin typeface="Times New Roman" pitchFamily="18" charset="0"/>
              </a:rPr>
              <a:t>, </a:t>
            </a:r>
            <a:r>
              <a:rPr lang="sr-Latn-RS" sz="2400" dirty="0" smtClean="0">
                <a:effectLst/>
                <a:latin typeface="Times New Roman" pitchFamily="18" charset="0"/>
              </a:rPr>
              <a:t>signs of congestion in</a:t>
            </a:r>
            <a:r>
              <a:rPr lang="en" sz="2400" dirty="0" smtClean="0">
                <a:effectLst/>
                <a:latin typeface="Times New Roman" pitchFamily="18" charset="0"/>
              </a:rPr>
              <a:t> the </a:t>
            </a:r>
            <a:r>
              <a:rPr lang="sr-Latn-RS" sz="2400" dirty="0" smtClean="0">
                <a:effectLst/>
                <a:latin typeface="Times New Roman" pitchFamily="18" charset="0"/>
              </a:rPr>
              <a:t>pulmonary parenchima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sr-Latn-RS" sz="2400" dirty="0" smtClean="0">
                <a:effectLst/>
                <a:latin typeface="Times New Roman" pitchFamily="18" charset="0"/>
              </a:rPr>
              <a:t>„</a:t>
            </a:r>
            <a:r>
              <a:rPr lang="en" sz="2400" dirty="0" smtClean="0">
                <a:effectLst/>
                <a:latin typeface="Times New Roman" pitchFamily="18" charset="0"/>
              </a:rPr>
              <a:t>Phantom tumor</a:t>
            </a:r>
            <a:r>
              <a:rPr lang="sr-Latn-RS" sz="2400" dirty="0" smtClean="0">
                <a:effectLst/>
                <a:latin typeface="Times New Roman" pitchFamily="18" charset="0"/>
              </a:rPr>
              <a:t>“</a:t>
            </a:r>
            <a:r>
              <a:rPr lang="en" sz="2400" dirty="0" smtClean="0">
                <a:effectLst/>
                <a:latin typeface="Times New Roman" pitchFamily="18" charset="0"/>
              </a:rPr>
              <a:t> </a:t>
            </a:r>
            <a:r>
              <a:rPr lang="en" sz="2400" dirty="0">
                <a:effectLst/>
                <a:latin typeface="Times New Roman" pitchFamily="18" charset="0"/>
              </a:rPr>
              <a:t>- </a:t>
            </a:r>
            <a:r>
              <a:rPr lang="en" sz="2400" dirty="0" smtClean="0">
                <a:effectLst/>
                <a:latin typeface="Times New Roman" pitchFamily="18" charset="0"/>
              </a:rPr>
              <a:t>in </a:t>
            </a:r>
            <a:r>
              <a:rPr lang="sr-Latn-RS" sz="2400" dirty="0" smtClean="0">
                <a:effectLst/>
                <a:latin typeface="Times New Roman" pitchFamily="18" charset="0"/>
              </a:rPr>
              <a:t>the area of</a:t>
            </a:r>
            <a:r>
              <a:rPr lang="sr-Latn-RS" sz="2400" dirty="0">
                <a:effectLst/>
                <a:latin typeface="Times New Roman" pitchFamily="18" charset="0"/>
              </a:rPr>
              <a:t> </a:t>
            </a:r>
            <a:r>
              <a:rPr lang="sr-Latn-RS" sz="2400" dirty="0" smtClean="0">
                <a:effectLst/>
                <a:latin typeface="Times New Roman" pitchFamily="18" charset="0"/>
              </a:rPr>
              <a:t>horizontal</a:t>
            </a:r>
            <a:r>
              <a:rPr lang="en" sz="2400" dirty="0" smtClean="0">
                <a:effectLst/>
                <a:latin typeface="Times New Roman" pitchFamily="18" charset="0"/>
              </a:rPr>
              <a:t> incis</a:t>
            </a:r>
            <a:r>
              <a:rPr lang="sr-Latn-RS" sz="2400" dirty="0" smtClean="0">
                <a:effectLst/>
                <a:latin typeface="Times New Roman" pitchFamily="18" charset="0"/>
              </a:rPr>
              <a:t>ure on the</a:t>
            </a:r>
            <a:r>
              <a:rPr lang="en" sz="2400" dirty="0" smtClean="0">
                <a:effectLst/>
                <a:latin typeface="Times New Roman" pitchFamily="18" charset="0"/>
              </a:rPr>
              <a:t> right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the effusions recede on diuretics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sz="2800" dirty="0">
              <a:latin typeface="Times New Roman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1500188"/>
            <a:ext cx="8666162" cy="4818062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defRPr/>
            </a:pPr>
            <a:endParaRPr lang="sr-Latn-CS" sz="2400" b="1" dirty="0" smtClean="0">
              <a:latin typeface="Times New Roman" pitchFamily="18" charset="0"/>
            </a:endParaRPr>
          </a:p>
          <a:p>
            <a:pPr>
              <a:defRPr/>
            </a:pPr>
            <a:endParaRPr lang="sr-Latn-CS" sz="2400" b="1" dirty="0" smtClean="0"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insufficiency </a:t>
            </a:r>
            <a:r>
              <a:rPr lang="sr-Latn-RS" sz="2400" dirty="0" smtClean="0">
                <a:effectLst/>
                <a:latin typeface="Times New Roman" pitchFamily="18" charset="0"/>
              </a:rPr>
              <a:t>of </a:t>
            </a:r>
            <a:r>
              <a:rPr lang="en" sz="2400" dirty="0" smtClean="0">
                <a:effectLst/>
                <a:latin typeface="Times New Roman" pitchFamily="18" charset="0"/>
              </a:rPr>
              <a:t>the left heart (</a:t>
            </a:r>
            <a:r>
              <a:rPr lang="sr-Latn-RS" sz="2400" dirty="0" smtClean="0">
                <a:effectLst/>
                <a:latin typeface="Times New Roman" pitchFamily="18" charset="0"/>
              </a:rPr>
              <a:t>usually </a:t>
            </a:r>
            <a:r>
              <a:rPr lang="en" sz="2400" dirty="0" smtClean="0">
                <a:effectLst/>
                <a:latin typeface="Times New Roman" pitchFamily="18" charset="0"/>
              </a:rPr>
              <a:t>small </a:t>
            </a:r>
            <a:r>
              <a:rPr lang="sr-Latn-RS" sz="2400" dirty="0" smtClean="0">
                <a:effectLst/>
                <a:latin typeface="Times New Roman" pitchFamily="18" charset="0"/>
              </a:rPr>
              <a:t>effusion</a:t>
            </a:r>
            <a:r>
              <a:rPr lang="en" sz="2400" dirty="0" smtClean="0">
                <a:effectLst/>
                <a:latin typeface="Times New Roman" pitchFamily="18" charset="0"/>
              </a:rPr>
              <a:t>), global heart insufficiency (</a:t>
            </a:r>
            <a:r>
              <a:rPr lang="sr-Latn-RS" sz="2400" dirty="0" smtClean="0">
                <a:effectLst/>
                <a:latin typeface="Times New Roman" pitchFamily="18" charset="0"/>
              </a:rPr>
              <a:t>usually</a:t>
            </a:r>
            <a:r>
              <a:rPr lang="en" sz="2400" dirty="0" smtClean="0">
                <a:effectLst/>
                <a:latin typeface="Times New Roman" pitchFamily="18" charset="0"/>
              </a:rPr>
              <a:t> </a:t>
            </a:r>
            <a:r>
              <a:rPr lang="sr-Latn-RS" sz="2400" dirty="0" smtClean="0">
                <a:effectLst/>
                <a:latin typeface="Times New Roman" pitchFamily="18" charset="0"/>
              </a:rPr>
              <a:t>large effusion</a:t>
            </a:r>
            <a:r>
              <a:rPr lang="en" sz="2400" dirty="0" smtClean="0">
                <a:effectLst/>
                <a:latin typeface="Times New Roman" pitchFamily="18" charset="0"/>
              </a:rPr>
              <a:t>)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constrictive pericarditis (</a:t>
            </a:r>
            <a:r>
              <a:rPr lang="sr-Latn-RS" sz="2400" dirty="0" smtClean="0">
                <a:effectLst/>
                <a:latin typeface="Times New Roman" pitchFamily="18" charset="0"/>
              </a:rPr>
              <a:t>large effusion</a:t>
            </a:r>
            <a:r>
              <a:rPr lang="en" sz="2400" dirty="0" smtClean="0">
                <a:effectLst/>
                <a:latin typeface="Times New Roman" pitchFamily="18" charset="0"/>
              </a:rPr>
              <a:t>)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insufficiency </a:t>
            </a:r>
            <a:r>
              <a:rPr lang="sr-Latn-RS" sz="2400" dirty="0" smtClean="0">
                <a:effectLst/>
                <a:latin typeface="Times New Roman" pitchFamily="18" charset="0"/>
              </a:rPr>
              <a:t>of </a:t>
            </a:r>
            <a:r>
              <a:rPr lang="en" sz="2400" dirty="0" smtClean="0">
                <a:effectLst/>
                <a:latin typeface="Times New Roman" pitchFamily="18" charset="0"/>
              </a:rPr>
              <a:t>the right heart (rare)</a:t>
            </a:r>
            <a:endParaRPr lang="en-US" sz="2400" dirty="0">
              <a:effectLst/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27088" y="404813"/>
            <a:ext cx="7524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RS" altLang="sr-Latn-RS" sz="28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CARDIAC</a:t>
            </a:r>
            <a:r>
              <a:rPr lang="en" altLang="sr-Latn-RS" sz="28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r>
              <a:rPr lang="en" altLang="sr-Latn-R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INSUFFICIENCY</a:t>
            </a:r>
            <a:endParaRPr lang="en-US" altLang="sr-Latn-R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152400"/>
            <a:ext cx="7772400" cy="990600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LIVER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CIRRHOSIS</a:t>
            </a:r>
            <a:endParaRPr lang="en-US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1500188"/>
            <a:ext cx="8429625" cy="4500562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endParaRPr lang="sr-Cyrl-C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incidence is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around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6%,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usually right sided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effusion</a:t>
            </a: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consequence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gradient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between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pressure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in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pleural and peritoneal cavit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y -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sr-Latn-RS" altLang="sr-Latn-RS" sz="2400" dirty="0">
                <a:effectLst/>
                <a:latin typeface="Times New Roman" panose="02020603050405020304" pitchFamily="18" charset="0"/>
              </a:rPr>
              <a:t>p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leural pressure is lower,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therefore the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liquid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can get across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only from abdomen in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pleural cavity</a:t>
            </a: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reduced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oncotic pressure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42938" y="0"/>
            <a:ext cx="7772400" cy="1173163"/>
          </a:xfrm>
        </p:spPr>
        <p:txBody>
          <a:bodyPr/>
          <a:lstStyle/>
          <a:p>
            <a:r>
              <a:rPr lang="en" altLang="sr-Latn-RS" sz="2800" b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EXUDATE</a:t>
            </a:r>
            <a:endParaRPr lang="hr-HR" altLang="sr-Latn-RS" sz="2800" b="1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93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28625" y="1285875"/>
            <a:ext cx="8464550" cy="4879975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endParaRPr lang="hr-HR" b="1" i="1" dirty="0"/>
          </a:p>
          <a:p>
            <a:pPr algn="just">
              <a:defRPr/>
            </a:pPr>
            <a:r>
              <a:rPr lang="sr-Latn-RS" sz="2400" dirty="0" smtClean="0">
                <a:effectLst/>
                <a:latin typeface="Times New Roman" pitchFamily="18" charset="0"/>
              </a:rPr>
              <a:t>The appearance of exudate is a</a:t>
            </a:r>
            <a:r>
              <a:rPr lang="en" sz="2400" dirty="0" smtClean="0">
                <a:effectLst/>
                <a:latin typeface="Times New Roman" pitchFamily="18" charset="0"/>
              </a:rPr>
              <a:t> consequence</a:t>
            </a:r>
            <a:r>
              <a:rPr lang="sr-Latn-RS" sz="2400" dirty="0" smtClean="0">
                <a:effectLst/>
                <a:latin typeface="Times New Roman" pitchFamily="18" charset="0"/>
              </a:rPr>
              <a:t> of</a:t>
            </a:r>
            <a:r>
              <a:rPr lang="en" sz="2400" dirty="0" smtClean="0">
                <a:effectLst/>
                <a:latin typeface="Times New Roman" pitchFamily="18" charset="0"/>
              </a:rPr>
              <a:t> pathological </a:t>
            </a:r>
            <a:r>
              <a:rPr lang="sr-Latn-RS" sz="2400" dirty="0" smtClean="0">
                <a:effectLst/>
                <a:latin typeface="Times New Roman" pitchFamily="18" charset="0"/>
              </a:rPr>
              <a:t>substrate</a:t>
            </a:r>
            <a:r>
              <a:rPr lang="en" sz="2400" dirty="0" smtClean="0">
                <a:effectLst/>
                <a:latin typeface="Times New Roman" pitchFamily="18" charset="0"/>
              </a:rPr>
              <a:t> on the pleura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endParaRPr lang="sr-Cyrl-CS" sz="2400" dirty="0" smtClean="0">
              <a:effectLst/>
              <a:latin typeface="Times New Roman" pitchFamily="18" charset="0"/>
            </a:endParaRP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en" sz="2400" dirty="0">
                <a:effectLst/>
                <a:latin typeface="Times New Roman" pitchFamily="18" charset="0"/>
              </a:rPr>
              <a:t> </a:t>
            </a:r>
            <a:r>
              <a:rPr lang="en" sz="2400" dirty="0" smtClean="0">
                <a:effectLst/>
                <a:latin typeface="Times New Roman" pitchFamily="18" charset="0"/>
              </a:rPr>
              <a:t>   </a:t>
            </a:r>
            <a:r>
              <a:rPr lang="en" sz="2400" dirty="0">
                <a:effectLst/>
                <a:latin typeface="Times New Roman" pitchFamily="18" charset="0"/>
              </a:rPr>
              <a:t>- </a:t>
            </a:r>
            <a:r>
              <a:rPr lang="en" sz="2000" dirty="0" smtClean="0">
                <a:effectLst/>
                <a:latin typeface="Times New Roman" pitchFamily="18" charset="0"/>
              </a:rPr>
              <a:t>damage and increased permeability </a:t>
            </a:r>
            <a:r>
              <a:rPr lang="sr-Latn-RS" sz="2000" dirty="0" smtClean="0">
                <a:effectLst/>
                <a:latin typeface="Times New Roman" pitchFamily="18" charset="0"/>
              </a:rPr>
              <a:t>of </a:t>
            </a:r>
            <a:r>
              <a:rPr lang="en" sz="2000" dirty="0" smtClean="0">
                <a:effectLst/>
                <a:latin typeface="Times New Roman" pitchFamily="18" charset="0"/>
              </a:rPr>
              <a:t>capillar</a:t>
            </a:r>
            <a:r>
              <a:rPr lang="sr-Latn-RS" sz="2000" dirty="0" smtClean="0">
                <a:effectLst/>
                <a:latin typeface="Times New Roman" pitchFamily="18" charset="0"/>
              </a:rPr>
              <a:t>ies of</a:t>
            </a:r>
            <a:r>
              <a:rPr lang="en" sz="2000" dirty="0" smtClean="0">
                <a:effectLst/>
                <a:latin typeface="Times New Roman" pitchFamily="18" charset="0"/>
              </a:rPr>
              <a:t> both pleura or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en" sz="2000" dirty="0">
                <a:effectLst/>
                <a:latin typeface="Times New Roman" pitchFamily="18" charset="0"/>
              </a:rPr>
              <a:t> </a:t>
            </a:r>
            <a:r>
              <a:rPr lang="sr-Latn-RS" sz="2000" dirty="0">
                <a:effectLst/>
                <a:latin typeface="Times New Roman" pitchFamily="18" charset="0"/>
              </a:rPr>
              <a:t> </a:t>
            </a:r>
            <a:r>
              <a:rPr lang="sr-Latn-RS" sz="2000" dirty="0" smtClean="0">
                <a:effectLst/>
                <a:latin typeface="Times New Roman" pitchFamily="18" charset="0"/>
              </a:rPr>
              <a:t>   </a:t>
            </a:r>
            <a:r>
              <a:rPr lang="en" sz="2000" dirty="0" smtClean="0">
                <a:effectLst/>
                <a:latin typeface="Times New Roman" pitchFamily="18" charset="0"/>
              </a:rPr>
              <a:t>- </a:t>
            </a:r>
            <a:r>
              <a:rPr lang="sr-Latn-RS" sz="2000" dirty="0" smtClean="0">
                <a:effectLst/>
                <a:latin typeface="Times New Roman" pitchFamily="18" charset="0"/>
              </a:rPr>
              <a:t>reduced</a:t>
            </a:r>
            <a:r>
              <a:rPr lang="en" sz="2000" dirty="0" smtClean="0">
                <a:effectLst/>
                <a:latin typeface="Times New Roman" pitchFamily="18" charset="0"/>
              </a:rPr>
              <a:t> drainage </a:t>
            </a:r>
            <a:r>
              <a:rPr lang="sr-Latn-RS" sz="2000" dirty="0" smtClean="0">
                <a:effectLst/>
                <a:latin typeface="Times New Roman" pitchFamily="18" charset="0"/>
              </a:rPr>
              <a:t>through the</a:t>
            </a:r>
            <a:r>
              <a:rPr lang="en" sz="2000" dirty="0" smtClean="0">
                <a:effectLst/>
                <a:latin typeface="Times New Roman" pitchFamily="18" charset="0"/>
              </a:rPr>
              <a:t> lymph flow</a:t>
            </a:r>
            <a:endParaRPr lang="hr-HR" sz="2000" dirty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4313" y="338138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" sz="3200" dirty="0"/>
              <a:t>    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EXUDATE</a:t>
            </a: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- ETIOLOGY</a:t>
            </a:r>
            <a:r>
              <a:rPr lang="hr-HR" sz="2800" b="1" dirty="0">
                <a:solidFill>
                  <a:srgbClr val="FFFF00"/>
                </a:solidFill>
                <a:effectLst/>
                <a:latin typeface="Times New Roman" pitchFamily="18" charset="0"/>
              </a:rPr>
              <a:t/>
            </a:r>
            <a:br>
              <a:rPr lang="hr-HR" sz="2800" b="1" dirty="0">
                <a:solidFill>
                  <a:srgbClr val="FFFF00"/>
                </a:solidFill>
                <a:effectLst/>
                <a:latin typeface="Times New Roman" pitchFamily="18" charset="0"/>
              </a:rPr>
            </a:br>
            <a:endParaRPr lang="hr-HR" sz="2800" b="1" dirty="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1428750"/>
            <a:ext cx="8572500" cy="44291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sr-Cyrl-CS" altLang="sr-Latn-RS" sz="24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INFECTIONS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(bacterial pneumonia , tuberculosis, subphrenic abscess, fungi, viruses, mycoplasma, parasites, sepsis)</a:t>
            </a:r>
            <a:endParaRPr lang="en-US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MALIGNANCY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(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lung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cancer, 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carcinosis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 pleura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e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, mesothelioma)</a:t>
            </a:r>
            <a:endParaRPr lang="en-US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RS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PULMONARY E</a:t>
            </a:r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MBOLISM</a:t>
            </a:r>
            <a:endParaRPr lang="en-US" altLang="sr-Latn-RS" sz="20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sr-Latn-RS" sz="24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TRAUMA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(hematothorax, rupture 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of the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esophagus)</a:t>
            </a:r>
            <a:endParaRPr lang="en-US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HYLOTHORAX</a:t>
            </a:r>
            <a:endParaRPr lang="hr-HR" altLang="sr-Latn-RS" sz="20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EXUDATE</a:t>
            </a:r>
            <a:r>
              <a:rPr lang="hr-HR" altLang="sr-Latn-R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altLang="sr-Latn-RS" sz="28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1714500"/>
            <a:ext cx="8696325" cy="4610100"/>
          </a:xfrm>
        </p:spPr>
        <p:txBody>
          <a:bodyPr/>
          <a:lstStyle/>
          <a:p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COLLAGENOSES </a:t>
            </a:r>
            <a:r>
              <a:rPr lang="sr-Latn-RS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AND</a:t>
            </a:r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VASCULITIS</a:t>
            </a:r>
            <a:r>
              <a:rPr lang="en" altLang="sr-Latn-RS" sz="2000" b="1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(RA, SLE, Sjogren syndrome, Wegener granulomatosis)</a:t>
            </a:r>
            <a:endParaRPr lang="en-US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hr-HR" altLang="sr-Latn-RS" sz="2400" b="1" dirty="0" smtClean="0">
              <a:effectLst/>
              <a:latin typeface="Times New Roman" panose="02020603050405020304" pitchFamily="18" charset="0"/>
            </a:endParaRPr>
          </a:p>
          <a:p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SUBDIAPHRAGMATIC (ABDOMINAL)</a:t>
            </a:r>
            <a:r>
              <a:rPr lang="en" altLang="sr-Latn-RS" sz="2000" b="1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CAUSES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(pancreatitis and subphrenic abscess, cyst and 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liver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abscesses, infections 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with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parasites)</a:t>
            </a:r>
            <a:endParaRPr lang="en-US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hr-HR" altLang="sr-Latn-RS" sz="2400" b="1" dirty="0" smtClean="0">
              <a:effectLst/>
              <a:latin typeface="Times New Roman" panose="02020603050405020304" pitchFamily="18" charset="0"/>
            </a:endParaRPr>
          </a:p>
          <a:p>
            <a:r>
              <a:rPr lang="sr-Latn-RS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OTHER</a:t>
            </a:r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DISEASES </a:t>
            </a:r>
            <a:r>
              <a:rPr lang="sr-Latn-RS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AND</a:t>
            </a:r>
            <a:r>
              <a:rPr lang="en" alt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CONDITIONS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(uremia, radiotherapy, sarcoidosis, induced 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by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medicines ...)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3568" y="260648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en" sz="36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INTRODUCTION</a:t>
            </a:r>
            <a:endParaRPr lang="hr-HR" sz="3600" b="1" dirty="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1285875"/>
            <a:ext cx="8772525" cy="580072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Latn-RS" altLang="sr-Latn-RS" sz="1800" dirty="0" smtClean="0">
                <a:effectLst/>
                <a:latin typeface="Times New Roman" panose="02020603050405020304" pitchFamily="18" charset="0"/>
              </a:rPr>
              <a:t>P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leura is</a:t>
            </a:r>
            <a:r>
              <a:rPr lang="sr-Latn-RS" altLang="sr-Latn-RS" sz="1800" dirty="0" smtClean="0">
                <a:effectLst/>
                <a:latin typeface="Times New Roman" panose="02020603050405020304" pitchFamily="18" charset="0"/>
              </a:rPr>
              <a:t> a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 thin serous membrane which covers</a:t>
            </a:r>
            <a:r>
              <a:rPr lang="sr-Latn-RS" altLang="sr-Latn-RS" sz="1800" dirty="0" smtClean="0">
                <a:effectLst/>
                <a:latin typeface="Times New Roman" panose="02020603050405020304" pitchFamily="18" charset="0"/>
              </a:rPr>
              <a:t> the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 internal side </a:t>
            </a:r>
            <a:r>
              <a:rPr lang="sr-Latn-RS" altLang="sr-Latn-RS" sz="1800" dirty="0" smtClean="0">
                <a:effectLst/>
                <a:latin typeface="Times New Roman" panose="02020603050405020304" pitchFamily="18" charset="0"/>
              </a:rPr>
              <a:t>of the 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chest, diaphragms and mediastinal organs 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(parietal pleura) </a:t>
            </a:r>
            <a:r>
              <a:rPr lang="sr-Latn-RS" altLang="sr-Latn-RS" sz="1800" dirty="0" smtClean="0">
                <a:effectLst/>
                <a:latin typeface="Times New Roman" panose="02020603050405020304" pitchFamily="18" charset="0"/>
              </a:rPr>
              <a:t>and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 lungs 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(visceral pleura)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altLang="sr-Latn-RS" sz="1800" dirty="0" smtClean="0">
              <a:solidFill>
                <a:schemeClr val="hlink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altLang="sr-Latn-RS" sz="1800" dirty="0" smtClean="0">
                <a:effectLst/>
                <a:latin typeface="Times New Roman" panose="02020603050405020304" pitchFamily="18" charset="0"/>
              </a:rPr>
              <a:t>I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ntra pleural space </a:t>
            </a:r>
            <a:r>
              <a:rPr lang="sr-Latn-RS" altLang="sr-Latn-RS" sz="1800" dirty="0" smtClean="0">
                <a:effectLst/>
                <a:latin typeface="Times New Roman" panose="02020603050405020304" pitchFamily="18" charset="0"/>
              </a:rPr>
              <a:t>contains up to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25 ml </a:t>
            </a:r>
            <a:r>
              <a:rPr lang="sr-Latn-RS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serous 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liquid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altLang="sr-Latn-RS" sz="18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altLang="sr-Latn-RS" sz="1800" dirty="0">
                <a:effectLst/>
                <a:latin typeface="Times New Roman" panose="02020603050405020304" pitchFamily="18" charset="0"/>
              </a:rPr>
              <a:t>I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ntrapleural pressure </a:t>
            </a:r>
            <a:r>
              <a:rPr lang="sr-Latn-RS" altLang="sr-Latn-RS" sz="1800" dirty="0" smtClean="0">
                <a:effectLst/>
                <a:latin typeface="Times New Roman" panose="02020603050405020304" pitchFamily="18" charset="0"/>
              </a:rPr>
              <a:t>measures around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0.45 k</a:t>
            </a:r>
            <a:r>
              <a:rPr lang="sr-Latn-RS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a (5 cmH</a:t>
            </a:r>
            <a:r>
              <a:rPr lang="en" altLang="sr-Latn-RS" sz="1800" baseline="-25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altLang="sr-Latn-RS" sz="18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altLang="sr-Latn-RS" sz="1800" dirty="0">
                <a:effectLst/>
                <a:latin typeface="Times New Roman" panose="02020603050405020304" pitchFamily="18" charset="0"/>
              </a:rPr>
              <a:t>U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nder normal c</a:t>
            </a:r>
            <a:r>
              <a:rPr lang="sr-Latn-RS" altLang="sr-Latn-RS" sz="1800" dirty="0" smtClean="0">
                <a:effectLst/>
                <a:latin typeface="Times New Roman" panose="02020603050405020304" pitchFamily="18" charset="0"/>
              </a:rPr>
              <a:t>ircumstances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, the pleural fluid is filtered on the parietal sheet into the pleural space (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osmotic+hydrostatic pressure ha</a:t>
            </a:r>
            <a:r>
              <a:rPr lang="sr-Latn-RS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ve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a sum of 0.9 kPa, i.e. 9 </a:t>
            </a:r>
            <a:r>
              <a:rPr lang="en" altLang="sr-Latn-RS" sz="18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cmH</a:t>
            </a:r>
            <a:r>
              <a:rPr lang="en" altLang="sr-Latn-RS" sz="1800" baseline="-250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en" altLang="sr-Latn-RS" sz="18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O)</a:t>
            </a:r>
            <a:endParaRPr lang="sr-Cyrl-RS" altLang="sr-Latn-RS" sz="1800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Cyrl-RS" altLang="sr-Latn-RS" sz="1800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altLang="sr-Latn-RS" sz="1800" dirty="0">
                <a:effectLst/>
                <a:latin typeface="Times New Roman" panose="02020603050405020304" pitchFamily="18" charset="0"/>
              </a:rPr>
              <a:t>T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he fluid is absorbed in the pleural space via the visceral pleura 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(where the sum of these two pressures is 10 </a:t>
            </a:r>
            <a:r>
              <a:rPr lang="en" altLang="sr-Latn-RS" sz="18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cmH</a:t>
            </a:r>
            <a:r>
              <a:rPr lang="en" altLang="sr-Latn-RS" sz="1800" baseline="-250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en" altLang="sr-Latn-RS" sz="18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" altLang="sr-Latn-RS" sz="1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), </a:t>
            </a:r>
            <a:r>
              <a:rPr lang="en" altLang="sr-Latn-RS" sz="1800" dirty="0" smtClean="0">
                <a:effectLst/>
                <a:latin typeface="Times New Roman" panose="02020603050405020304" pitchFamily="18" charset="0"/>
              </a:rPr>
              <a:t>lymphatic drainage through the stomata of the parietal pleura and electrolytic absorption of fluid through the epithelium of both pleura</a:t>
            </a:r>
            <a:endParaRPr lang="sr-Cyrl-CS" altLang="sr-Latn-RS" sz="18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357188"/>
            <a:ext cx="8358187" cy="5929312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en" sz="36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     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PLEURAL </a:t>
            </a: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EFFUSION</a:t>
            </a:r>
            <a:endParaRPr lang="hr-HR" sz="2800" b="1" i="1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endParaRPr lang="hr-HR" sz="4000" b="1" i="1" dirty="0">
              <a:solidFill>
                <a:srgbClr val="FFFF00"/>
              </a:solidFill>
              <a:latin typeface="Times New Roman" pitchFamily="18" charset="0"/>
            </a:endParaRPr>
          </a:p>
          <a:p>
            <a:pPr lvl="1"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serous</a:t>
            </a:r>
            <a:endParaRPr lang="hr-HR" sz="2400" dirty="0">
              <a:effectLst/>
              <a:latin typeface="Times New Roman" pitchFamily="18" charset="0"/>
            </a:endParaRPr>
          </a:p>
          <a:p>
            <a:pPr lvl="1"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hemorrhagic</a:t>
            </a:r>
            <a:endParaRPr lang="hr-HR" sz="2400" dirty="0">
              <a:effectLst/>
              <a:latin typeface="Times New Roman" pitchFamily="18" charset="0"/>
            </a:endParaRPr>
          </a:p>
          <a:p>
            <a:pPr lvl="1"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sero - hemorrhagic</a:t>
            </a:r>
            <a:endParaRPr lang="hr-HR" sz="2400" dirty="0">
              <a:effectLst/>
              <a:latin typeface="Times New Roman" pitchFamily="18" charset="0"/>
            </a:endParaRPr>
          </a:p>
          <a:p>
            <a:pPr lvl="1"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chylous </a:t>
            </a:r>
            <a:endParaRPr lang="hr-HR" sz="2400" dirty="0">
              <a:effectLst/>
              <a:latin typeface="Times New Roman" pitchFamily="18" charset="0"/>
            </a:endParaRPr>
          </a:p>
          <a:p>
            <a:pPr lvl="1"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fibrinous</a:t>
            </a:r>
            <a:endParaRPr lang="hr-HR" sz="2400" dirty="0">
              <a:effectLst/>
              <a:latin typeface="Times New Roman" pitchFamily="18" charset="0"/>
            </a:endParaRPr>
          </a:p>
          <a:p>
            <a:pPr lvl="1"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with purulent content (empyema)</a:t>
            </a:r>
            <a:endParaRPr lang="hr-HR" sz="2400" dirty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15938" y="115888"/>
            <a:ext cx="8229600" cy="1143000"/>
          </a:xfrm>
        </p:spPr>
        <p:txBody>
          <a:bodyPr/>
          <a:lstStyle/>
          <a:p>
            <a:r>
              <a:rPr lang="en" altLang="sr-Latn-RS" sz="2800" b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EXUDATE</a:t>
            </a:r>
            <a:endParaRPr lang="en-GB" altLang="sr-Latn-RS" sz="2800" b="1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334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52400" y="1341438"/>
            <a:ext cx="8883650" cy="4464050"/>
          </a:xfrm>
          <a:ln>
            <a:solidFill>
              <a:schemeClr val="bg1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400" b="1" i="1" dirty="0" smtClean="0">
                <a:solidFill>
                  <a:srgbClr val="FFFF00"/>
                </a:solidFill>
                <a:latin typeface="Times New Roman" pitchFamily="18" charset="0"/>
              </a:rPr>
              <a:t>According to the amount and composition, plural effusions are divided into: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l-SI" sz="2400" b="1" i="1" dirty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" sz="2800" b="1" i="1" dirty="0" smtClean="0">
                <a:solidFill>
                  <a:srgbClr val="FFFF00"/>
                </a:solidFill>
                <a:latin typeface="Times New Roman" pitchFamily="18" charset="0"/>
              </a:rPr>
              <a:t>Pleuri</a:t>
            </a:r>
            <a:r>
              <a:rPr lang="sr-Latn-RS" sz="2800" b="1" i="1" dirty="0" smtClean="0">
                <a:solidFill>
                  <a:srgbClr val="FFFF00"/>
                </a:solidFill>
                <a:latin typeface="Times New Roman" pitchFamily="18" charset="0"/>
              </a:rPr>
              <a:t>ti</a:t>
            </a:r>
            <a:r>
              <a:rPr lang="en" sz="2800" b="1" i="1" dirty="0" smtClean="0">
                <a:solidFill>
                  <a:srgbClr val="FFFF00"/>
                </a:solidFill>
                <a:latin typeface="Times New Roman" pitchFamily="18" charset="0"/>
              </a:rPr>
              <a:t>s sicca</a:t>
            </a:r>
            <a:r>
              <a:rPr lang="en" sz="2400" dirty="0" smtClean="0">
                <a:latin typeface="Times New Roman" pitchFamily="18" charset="0"/>
              </a:rPr>
              <a:t> </a:t>
            </a:r>
            <a:r>
              <a:rPr lang="en" sz="2400" dirty="0">
                <a:latin typeface="Times New Roman" pitchFamily="18" charset="0"/>
              </a:rPr>
              <a:t>- </a:t>
            </a:r>
            <a:r>
              <a:rPr lang="en" sz="2400" dirty="0" smtClean="0">
                <a:latin typeface="Times New Roman" pitchFamily="18" charset="0"/>
              </a:rPr>
              <a:t>fibrinous </a:t>
            </a:r>
            <a:r>
              <a:rPr lang="en" sz="2400" dirty="0" smtClean="0">
                <a:effectLst/>
                <a:latin typeface="Times New Roman" pitchFamily="18" charset="0"/>
              </a:rPr>
              <a:t>(smal</a:t>
            </a:r>
            <a:r>
              <a:rPr lang="sr-Latn-RS" sz="2400" dirty="0" smtClean="0">
                <a:effectLst/>
                <a:latin typeface="Times New Roman" pitchFamily="18" charset="0"/>
              </a:rPr>
              <a:t>l</a:t>
            </a:r>
            <a:r>
              <a:rPr lang="en" sz="2400" dirty="0" smtClean="0">
                <a:effectLst/>
                <a:latin typeface="Times New Roman" pitchFamily="18" charset="0"/>
              </a:rPr>
              <a:t> quantity liquids, rich</a:t>
            </a:r>
            <a:r>
              <a:rPr lang="sr-Latn-RS" sz="2400" dirty="0" smtClean="0">
                <a:effectLst/>
                <a:latin typeface="Times New Roman" pitchFamily="18" charset="0"/>
              </a:rPr>
              <a:t> in</a:t>
            </a:r>
            <a:r>
              <a:rPr lang="en" sz="2400" dirty="0" smtClean="0">
                <a:effectLst/>
                <a:latin typeface="Times New Roman" pitchFamily="18" charset="0"/>
              </a:rPr>
              <a:t> fibrin</a:t>
            </a:r>
            <a:r>
              <a:rPr lang="sr-Latn-RS" sz="2400" dirty="0" smtClean="0">
                <a:effectLst/>
                <a:latin typeface="Times New Roman" pitchFamily="18" charset="0"/>
              </a:rPr>
              <a:t>e</a:t>
            </a:r>
            <a:r>
              <a:rPr lang="en" sz="2400" dirty="0" smtClean="0">
                <a:effectLst/>
                <a:latin typeface="Times New Roman" pitchFamily="18" charset="0"/>
              </a:rPr>
              <a:t>)</a:t>
            </a:r>
            <a:endParaRPr lang="en" sz="2400" dirty="0">
              <a:effectLst/>
              <a:latin typeface="Times New Roman" pitchFamily="18" charset="0"/>
            </a:endParaRPr>
          </a:p>
          <a:p>
            <a:pPr>
              <a:defRPr/>
            </a:pPr>
            <a:endParaRPr lang="sl-SI" sz="2000" dirty="0">
              <a:latin typeface="Times New Roman" pitchFamily="18" charset="0"/>
            </a:endParaRPr>
          </a:p>
          <a:p>
            <a:pPr>
              <a:defRPr/>
            </a:pPr>
            <a:r>
              <a:rPr lang="en" sz="2800" b="1" i="1" dirty="0" smtClean="0">
                <a:solidFill>
                  <a:srgbClr val="FFFF00"/>
                </a:solidFill>
                <a:latin typeface="Times New Roman" pitchFamily="18" charset="0"/>
              </a:rPr>
              <a:t>Pleuri</a:t>
            </a:r>
            <a:r>
              <a:rPr lang="sr-Latn-RS" sz="2800" b="1" i="1" dirty="0" smtClean="0">
                <a:solidFill>
                  <a:srgbClr val="FFFF00"/>
                </a:solidFill>
                <a:latin typeface="Times New Roman" pitchFamily="18" charset="0"/>
              </a:rPr>
              <a:t>ti</a:t>
            </a:r>
            <a:r>
              <a:rPr lang="en" sz="2800" b="1" i="1" dirty="0" smtClean="0">
                <a:solidFill>
                  <a:srgbClr val="FFFF00"/>
                </a:solidFill>
                <a:latin typeface="Times New Roman" pitchFamily="18" charset="0"/>
              </a:rPr>
              <a:t>s exudativ</a:t>
            </a:r>
            <a:r>
              <a:rPr lang="sr-Latn-RS" sz="2800" b="1" i="1" dirty="0" smtClean="0">
                <a:solidFill>
                  <a:srgbClr val="FFFF00"/>
                </a:solidFill>
                <a:latin typeface="Times New Roman" pitchFamily="18" charset="0"/>
              </a:rPr>
              <a:t>a</a:t>
            </a:r>
            <a:r>
              <a:rPr lang="en" sz="28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endParaRPr lang="sl-SI" sz="2800" b="1" dirty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sl-SI" sz="2400" b="1" dirty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sr-Latn-RS" sz="2800" b="1" i="1" dirty="0" smtClean="0">
                <a:solidFill>
                  <a:srgbClr val="FFFF00"/>
                </a:solidFill>
                <a:latin typeface="Times New Roman" pitchFamily="18" charset="0"/>
              </a:rPr>
              <a:t>Empyema</a:t>
            </a:r>
            <a:r>
              <a:rPr lang="en" sz="2800" b="1" i="1" dirty="0" smtClean="0">
                <a:solidFill>
                  <a:srgbClr val="FFFF00"/>
                </a:solidFill>
                <a:latin typeface="Times New Roman" pitchFamily="18" charset="0"/>
              </a:rPr>
              <a:t> pleurae</a:t>
            </a:r>
            <a:endParaRPr lang="sl-SI" sz="2800" b="1" i="1" dirty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endParaRPr lang="en-GB" sz="2800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-242888"/>
            <a:ext cx="7467600" cy="2133601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CLINICAL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PRESENTATION</a:t>
            </a: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hr-HR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hr-HR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</a:br>
            <a:endParaRPr lang="hr-HR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344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09575" y="1412875"/>
            <a:ext cx="8015288" cy="4533900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defRPr/>
            </a:pPr>
            <a:endParaRPr lang="sr-Cyrl-CS" sz="2400" b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" sz="2400" b="1" dirty="0" smtClean="0">
                <a:solidFill>
                  <a:srgbClr val="FFFF00"/>
                </a:solidFill>
                <a:latin typeface="Times New Roman" pitchFamily="18" charset="0"/>
              </a:rPr>
              <a:t>PAIN</a:t>
            </a:r>
            <a:r>
              <a:rPr lang="en" sz="24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n" sz="2400" dirty="0" smtClean="0">
                <a:latin typeface="Times New Roman" pitchFamily="18" charset="0"/>
              </a:rPr>
              <a:t>(</a:t>
            </a:r>
            <a:r>
              <a:rPr lang="sr-Latn-RS" sz="2400" dirty="0" smtClean="0">
                <a:latin typeface="Times New Roman" pitchFamily="18" charset="0"/>
              </a:rPr>
              <a:t>sharp, </a:t>
            </a:r>
            <a:r>
              <a:rPr lang="en" sz="2400" dirty="0" smtClean="0">
                <a:latin typeface="Times New Roman" pitchFamily="18" charset="0"/>
              </a:rPr>
              <a:t>piercing </a:t>
            </a:r>
            <a:r>
              <a:rPr lang="sr-Latn-RS" sz="2400" dirty="0" smtClean="0">
                <a:latin typeface="Times New Roman" pitchFamily="18" charset="0"/>
              </a:rPr>
              <a:t>pain</a:t>
            </a:r>
            <a:r>
              <a:rPr lang="en" sz="2400" dirty="0" smtClean="0">
                <a:latin typeface="Times New Roman" pitchFamily="18" charset="0"/>
              </a:rPr>
              <a:t>, enhances at respirations)</a:t>
            </a:r>
            <a:endParaRPr lang="hr-HR" sz="2400" dirty="0">
              <a:latin typeface="Times New Roman" pitchFamily="18" charset="0"/>
            </a:endParaRPr>
          </a:p>
          <a:p>
            <a:pPr>
              <a:defRPr/>
            </a:pPr>
            <a:endParaRPr lang="hr-HR" sz="2400" dirty="0">
              <a:latin typeface="Times New Roman" pitchFamily="18" charset="0"/>
            </a:endParaRPr>
          </a:p>
          <a:p>
            <a:pPr>
              <a:defRPr/>
            </a:pPr>
            <a:r>
              <a:rPr lang="en" sz="2400" b="1" dirty="0" smtClean="0">
                <a:solidFill>
                  <a:srgbClr val="FFFF00"/>
                </a:solidFill>
                <a:latin typeface="Times New Roman" pitchFamily="18" charset="0"/>
              </a:rPr>
              <a:t>D</a:t>
            </a:r>
            <a:r>
              <a:rPr lang="sr-Latn-RS" sz="2400" b="1" dirty="0" smtClean="0">
                <a:solidFill>
                  <a:srgbClr val="FFFF00"/>
                </a:solidFill>
                <a:latin typeface="Times New Roman" pitchFamily="18" charset="0"/>
              </a:rPr>
              <a:t>YSPNEA</a:t>
            </a:r>
            <a:endParaRPr lang="hr-HR" sz="2400" dirty="0"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sz="2400" dirty="0">
              <a:latin typeface="Times New Roman" pitchFamily="18" charset="0"/>
            </a:endParaRPr>
          </a:p>
          <a:p>
            <a:pPr>
              <a:defRPr/>
            </a:pPr>
            <a:r>
              <a:rPr lang="en" sz="2400" b="1" dirty="0" smtClean="0">
                <a:solidFill>
                  <a:srgbClr val="FFFF00"/>
                </a:solidFill>
                <a:latin typeface="Times New Roman" pitchFamily="18" charset="0"/>
              </a:rPr>
              <a:t>COUGH</a:t>
            </a:r>
            <a:endParaRPr lang="hr-HR" sz="24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79437" y="188640"/>
            <a:ext cx="7915275" cy="1462087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PHYSICAL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EXAMINATION</a:t>
            </a:r>
            <a:r>
              <a:rPr lang="hr-HR" altLang="sr-Latn-RS" sz="2800" dirty="0" smtClean="0">
                <a:effectLst/>
              </a:rPr>
              <a:t/>
            </a:r>
            <a:br>
              <a:rPr lang="hr-HR" altLang="sr-Latn-RS" sz="2800" dirty="0" smtClean="0">
                <a:effectLst/>
              </a:rPr>
            </a:br>
            <a:endParaRPr lang="hr-HR" altLang="sr-Latn-RS" sz="2800" dirty="0" smtClean="0">
              <a:effectLst/>
            </a:endParaRPr>
          </a:p>
        </p:txBody>
      </p:sp>
      <p:sp>
        <p:nvSpPr>
          <p:cNvPr id="2355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1557338"/>
            <a:ext cx="8572500" cy="4429125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defRPr/>
            </a:pPr>
            <a:endParaRPr lang="sr-Cyrl-CS" sz="2000" b="1" dirty="0" smtClean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INSPECTION</a:t>
            </a:r>
            <a:r>
              <a:rPr lang="en" sz="24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n" sz="2000" dirty="0" smtClean="0">
                <a:latin typeface="Times New Roman" pitchFamily="18" charset="0"/>
              </a:rPr>
              <a:t>(hemithorax lags behind at deep respirations)</a:t>
            </a:r>
            <a:endParaRPr lang="hr-HR" sz="2000" dirty="0">
              <a:latin typeface="Times New Roman" pitchFamily="18" charset="0"/>
            </a:endParaRPr>
          </a:p>
          <a:p>
            <a:pPr>
              <a:defRPr/>
            </a:pPr>
            <a:endParaRPr lang="hr-HR" sz="2000" dirty="0">
              <a:latin typeface="Times New Roman" pitchFamily="18" charset="0"/>
            </a:endParaRPr>
          </a:p>
          <a:p>
            <a:pPr>
              <a:defRPr/>
            </a:pP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PAL</a:t>
            </a:r>
            <a:r>
              <a:rPr lang="sr-Latn-RS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P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ATION</a:t>
            </a:r>
            <a:r>
              <a:rPr lang="en" sz="2400" dirty="0" smtClean="0">
                <a:latin typeface="Times New Roman" pitchFamily="18" charset="0"/>
              </a:rPr>
              <a:t> </a:t>
            </a:r>
            <a:r>
              <a:rPr lang="en" sz="2000" dirty="0" smtClean="0">
                <a:latin typeface="Times New Roman" pitchFamily="18" charset="0"/>
              </a:rPr>
              <a:t>(</a:t>
            </a:r>
            <a:r>
              <a:rPr lang="sr-Latn-RS" sz="2000" dirty="0" smtClean="0">
                <a:latin typeface="Times New Roman" pitchFamily="18" charset="0"/>
              </a:rPr>
              <a:t>fremitus pectoralis</a:t>
            </a:r>
            <a:r>
              <a:rPr lang="en" sz="2000" dirty="0" smtClean="0">
                <a:latin typeface="Times New Roman" pitchFamily="18" charset="0"/>
              </a:rPr>
              <a:t> is </a:t>
            </a:r>
            <a:r>
              <a:rPr lang="sr-Latn-RS" sz="2000" dirty="0" smtClean="0">
                <a:latin typeface="Times New Roman" pitchFamily="18" charset="0"/>
              </a:rPr>
              <a:t>minimalized</a:t>
            </a:r>
            <a:r>
              <a:rPr lang="en" sz="2000" dirty="0" smtClean="0">
                <a:latin typeface="Times New Roman" pitchFamily="18" charset="0"/>
              </a:rPr>
              <a:t>)</a:t>
            </a:r>
            <a:endParaRPr lang="hr-HR" sz="2000" dirty="0"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sz="2000" dirty="0">
              <a:latin typeface="Times New Roman" pitchFamily="18" charset="0"/>
            </a:endParaRPr>
          </a:p>
          <a:p>
            <a:pPr>
              <a:defRPr/>
            </a:pP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PERCUSSION</a:t>
            </a:r>
            <a:r>
              <a:rPr lang="en" sz="2400" dirty="0" smtClean="0">
                <a:latin typeface="Times New Roman" pitchFamily="18" charset="0"/>
              </a:rPr>
              <a:t>  </a:t>
            </a:r>
            <a:r>
              <a:rPr lang="en" sz="2400" dirty="0">
                <a:latin typeface="Times New Roman" pitchFamily="18" charset="0"/>
              </a:rPr>
              <a:t>- </a:t>
            </a:r>
            <a:r>
              <a:rPr lang="sr-Latn-RS" sz="2000" dirty="0" smtClean="0">
                <a:latin typeface="Times New Roman" pitchFamily="18" charset="0"/>
              </a:rPr>
              <a:t>dullness</a:t>
            </a:r>
            <a:endParaRPr lang="sr-Latn-RS" sz="2000" dirty="0">
              <a:latin typeface="Times New Roman" pitchFamily="18" charset="0"/>
            </a:endParaRPr>
          </a:p>
          <a:p>
            <a:pPr>
              <a:defRPr/>
            </a:pPr>
            <a:endParaRPr lang="hr-HR" sz="2000" dirty="0">
              <a:latin typeface="Times New Roman" pitchFamily="18" charset="0"/>
            </a:endParaRPr>
          </a:p>
          <a:p>
            <a:pPr>
              <a:defRPr/>
            </a:pP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AUSCULTATION</a:t>
            </a:r>
            <a:r>
              <a:rPr lang="en" sz="2400" dirty="0" smtClean="0">
                <a:latin typeface="Times New Roman" pitchFamily="18" charset="0"/>
              </a:rPr>
              <a:t> </a:t>
            </a:r>
            <a:r>
              <a:rPr lang="en" sz="2400" dirty="0">
                <a:latin typeface="Times New Roman" pitchFamily="18" charset="0"/>
              </a:rPr>
              <a:t>- </a:t>
            </a:r>
            <a:r>
              <a:rPr lang="sr-Latn-RS" sz="2000" dirty="0" smtClean="0">
                <a:latin typeface="Times New Roman" pitchFamily="18" charset="0"/>
              </a:rPr>
              <a:t>reduced</a:t>
            </a:r>
            <a:r>
              <a:rPr lang="en" sz="2000" dirty="0" smtClean="0">
                <a:latin typeface="Times New Roman" pitchFamily="18" charset="0"/>
              </a:rPr>
              <a:t> to silent breathing</a:t>
            </a:r>
            <a:endParaRPr lang="hr-HR" sz="2000" dirty="0">
              <a:latin typeface="Times New Roman" pitchFamily="18" charset="0"/>
            </a:endParaRPr>
          </a:p>
          <a:p>
            <a:pPr>
              <a:defRPr/>
            </a:pPr>
            <a:endParaRPr lang="hr-HR" sz="2400" dirty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0"/>
            <a:ext cx="8510588" cy="1325563"/>
          </a:xfrm>
        </p:spPr>
        <p:txBody>
          <a:bodyPr/>
          <a:lstStyle/>
          <a:p>
            <a:r>
              <a:rPr lang="en" altLang="sr-Latn-RS" sz="2800" b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ACCORDING TO LOCALIZATION</a:t>
            </a:r>
            <a:endParaRPr lang="hr-HR" altLang="sr-Latn-RS" sz="2800" b="1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365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95263" y="1557338"/>
            <a:ext cx="8620125" cy="4471987"/>
          </a:xfrm>
        </p:spPr>
        <p:txBody>
          <a:bodyPr/>
          <a:lstStyle/>
          <a:p>
            <a:pPr>
              <a:defRPr/>
            </a:pPr>
            <a:r>
              <a:rPr lang="en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Typical </a:t>
            </a:r>
            <a:r>
              <a:rPr lang="sr-Latn-RS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effusion</a:t>
            </a:r>
            <a:r>
              <a:rPr lang="en" sz="2400" dirty="0" smtClean="0">
                <a:effectLst/>
                <a:latin typeface="Times New Roman" pitchFamily="18" charset="0"/>
              </a:rPr>
              <a:t> </a:t>
            </a:r>
            <a:r>
              <a:rPr lang="en" sz="2000" dirty="0" smtClean="0">
                <a:latin typeface="Times New Roman" pitchFamily="18" charset="0"/>
              </a:rPr>
              <a:t>(localized in </a:t>
            </a:r>
            <a:r>
              <a:rPr lang="sr-Latn-RS" sz="2000" dirty="0" smtClean="0">
                <a:latin typeface="Times New Roman" pitchFamily="18" charset="0"/>
              </a:rPr>
              <a:t>large</a:t>
            </a:r>
            <a:r>
              <a:rPr lang="en" sz="2000" dirty="0" smtClean="0">
                <a:latin typeface="Times New Roman" pitchFamily="18" charset="0"/>
              </a:rPr>
              <a:t> cavities)</a:t>
            </a:r>
            <a:endParaRPr lang="hr-HR" sz="2000" dirty="0">
              <a:latin typeface="Times New Roman" pitchFamily="18" charset="0"/>
            </a:endParaRPr>
          </a:p>
          <a:p>
            <a:pPr>
              <a:defRPr/>
            </a:pPr>
            <a:endParaRPr lang="hr-HR" sz="2000" dirty="0">
              <a:latin typeface="Times New Roman" pitchFamily="18" charset="0"/>
            </a:endParaRPr>
          </a:p>
          <a:p>
            <a:pPr>
              <a:defRPr/>
            </a:pPr>
            <a:r>
              <a:rPr lang="en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Atypical </a:t>
            </a:r>
            <a:r>
              <a:rPr lang="sr-Latn-RS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effusion</a:t>
            </a:r>
            <a:r>
              <a:rPr lang="en" sz="2400" dirty="0" smtClean="0">
                <a:effectLst/>
                <a:latin typeface="Times New Roman" pitchFamily="18" charset="0"/>
              </a:rPr>
              <a:t> </a:t>
            </a:r>
            <a:r>
              <a:rPr lang="en" sz="2000" dirty="0" smtClean="0">
                <a:latin typeface="Times New Roman" pitchFamily="18" charset="0"/>
              </a:rPr>
              <a:t>(in big and small incisur</a:t>
            </a:r>
            <a:r>
              <a:rPr lang="sr-Latn-RS" sz="2000" dirty="0" smtClean="0">
                <a:latin typeface="Times New Roman" pitchFamily="18" charset="0"/>
              </a:rPr>
              <a:t>es</a:t>
            </a:r>
            <a:r>
              <a:rPr lang="en" sz="2000" dirty="0" smtClean="0">
                <a:latin typeface="Times New Roman" pitchFamily="18" charset="0"/>
              </a:rPr>
              <a:t>, diaphragmatic, apical, mediastinal)</a:t>
            </a:r>
            <a:endParaRPr lang="hr-HR" sz="2000" dirty="0"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sz="2000" dirty="0">
              <a:latin typeface="Times New Roman" pitchFamily="18" charset="0"/>
            </a:endParaRPr>
          </a:p>
          <a:p>
            <a:pPr>
              <a:defRPr/>
            </a:pPr>
            <a:r>
              <a:rPr lang="en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Encapsulated </a:t>
            </a:r>
            <a:r>
              <a:rPr lang="sr-Latn-RS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effusion</a:t>
            </a:r>
            <a:r>
              <a:rPr lang="en" sz="2400" dirty="0" smtClean="0">
                <a:effectLst/>
                <a:latin typeface="Times New Roman" pitchFamily="18" charset="0"/>
              </a:rPr>
              <a:t> </a:t>
            </a:r>
            <a:r>
              <a:rPr lang="en" sz="2000" dirty="0" smtClean="0">
                <a:latin typeface="Times New Roman" pitchFamily="18" charset="0"/>
              </a:rPr>
              <a:t>(in phrenicocostal region, or along with lateral </a:t>
            </a:r>
            <a:r>
              <a:rPr lang="sr-Latn-RS" sz="2000" dirty="0" smtClean="0">
                <a:latin typeface="Times New Roman" pitchFamily="18" charset="0"/>
              </a:rPr>
              <a:t>thoracic w</a:t>
            </a:r>
            <a:r>
              <a:rPr lang="en" sz="2000" dirty="0" smtClean="0">
                <a:latin typeface="Times New Roman" pitchFamily="18" charset="0"/>
              </a:rPr>
              <a:t>all, as "hanging" </a:t>
            </a:r>
            <a:r>
              <a:rPr lang="sr-Latn-RS" sz="2000" dirty="0" smtClean="0">
                <a:latin typeface="Times New Roman" pitchFamily="18" charset="0"/>
              </a:rPr>
              <a:t>shadings</a:t>
            </a:r>
            <a:r>
              <a:rPr lang="en" sz="2000" dirty="0" smtClean="0">
                <a:latin typeface="Times New Roman" pitchFamily="18" charset="0"/>
              </a:rPr>
              <a:t>)</a:t>
            </a:r>
            <a:endParaRPr lang="hr-HR" sz="2000" dirty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510588" cy="1325563"/>
          </a:xfrm>
        </p:spPr>
        <p:txBody>
          <a:bodyPr/>
          <a:lstStyle/>
          <a:p>
            <a:r>
              <a:rPr lang="sr-Latn-R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X-RAY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DIAGNOSTICS</a:t>
            </a:r>
            <a:endParaRPr lang="hr-HR" altLang="sr-Latn-RS" sz="24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375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1643063"/>
            <a:ext cx="8643937" cy="4786312"/>
          </a:xfrm>
        </p:spPr>
        <p:txBody>
          <a:bodyPr/>
          <a:lstStyle/>
          <a:p>
            <a:pPr>
              <a:defRPr/>
            </a:pPr>
            <a:r>
              <a:rPr lang="en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Massive </a:t>
            </a:r>
            <a:r>
              <a:rPr lang="sr-Latn-RS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effusion</a:t>
            </a:r>
            <a:r>
              <a:rPr lang="en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</a:t>
            </a:r>
            <a:r>
              <a:rPr lang="en" sz="2800" dirty="0" smtClean="0">
                <a:latin typeface="Times New Roman" pitchFamily="18" charset="0"/>
              </a:rPr>
              <a:t>-</a:t>
            </a:r>
            <a:r>
              <a:rPr lang="en" sz="2400" dirty="0" smtClean="0">
                <a:latin typeface="Times New Roman" pitchFamily="18" charset="0"/>
              </a:rPr>
              <a:t> </a:t>
            </a:r>
            <a:r>
              <a:rPr lang="en" sz="2000" dirty="0" smtClean="0">
                <a:latin typeface="Times New Roman" pitchFamily="18" charset="0"/>
              </a:rPr>
              <a:t>homogeneous intense shadow, upper border </a:t>
            </a:r>
            <a:r>
              <a:rPr lang="sr-Latn-RS" sz="2000" dirty="0" smtClean="0">
                <a:latin typeface="Times New Roman" pitchFamily="18" charset="0"/>
              </a:rPr>
              <a:t>of the effusion</a:t>
            </a:r>
            <a:r>
              <a:rPr lang="en" sz="2000" dirty="0" smtClean="0">
                <a:latin typeface="Times New Roman" pitchFamily="18" charset="0"/>
              </a:rPr>
              <a:t> is in </a:t>
            </a:r>
            <a:r>
              <a:rPr lang="sr-Latn-RS" sz="2000" dirty="0" smtClean="0">
                <a:latin typeface="Times New Roman" pitchFamily="18" charset="0"/>
              </a:rPr>
              <a:t>the form of</a:t>
            </a:r>
            <a:r>
              <a:rPr lang="en" sz="2000" dirty="0" smtClean="0">
                <a:latin typeface="Times New Roman" pitchFamily="18" charset="0"/>
              </a:rPr>
              <a:t> concave line, climbing </a:t>
            </a:r>
            <a:r>
              <a:rPr lang="sr-Latn-RS" sz="2000" dirty="0" smtClean="0">
                <a:latin typeface="Times New Roman" pitchFamily="18" charset="0"/>
              </a:rPr>
              <a:t>towards the</a:t>
            </a:r>
            <a:r>
              <a:rPr lang="en" sz="2000" dirty="0" smtClean="0">
                <a:latin typeface="Times New Roman" pitchFamily="18" charset="0"/>
              </a:rPr>
              <a:t> lateral wall</a:t>
            </a:r>
            <a:r>
              <a:rPr lang="sr-Latn-RS" sz="2000" dirty="0" smtClean="0">
                <a:latin typeface="Times New Roman" pitchFamily="18" charset="0"/>
              </a:rPr>
              <a:t> of the </a:t>
            </a:r>
            <a:r>
              <a:rPr lang="en" sz="2000" dirty="0" smtClean="0">
                <a:latin typeface="Times New Roman" pitchFamily="18" charset="0"/>
              </a:rPr>
              <a:t>chest</a:t>
            </a:r>
            <a:endParaRPr lang="sr-Latn-RS" sz="2000" dirty="0" smtClean="0">
              <a:latin typeface="Times New Roman" pitchFamily="18" charset="0"/>
            </a:endParaRPr>
          </a:p>
          <a:p>
            <a:pPr marL="0" indent="0">
              <a:buNone/>
              <a:defRPr/>
            </a:pPr>
            <a:endParaRPr lang="hr-HR" sz="2000" dirty="0"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sr-Latn-RS" sz="2400" dirty="0" smtClean="0">
                <a:latin typeface="Times New Roman" pitchFamily="18" charset="0"/>
              </a:rPr>
              <a:t>   </a:t>
            </a:r>
            <a:r>
              <a:rPr lang="en" sz="2000" dirty="0" smtClean="0">
                <a:latin typeface="Times New Roman" pitchFamily="18" charset="0"/>
              </a:rPr>
              <a:t>- </a:t>
            </a:r>
            <a:r>
              <a:rPr lang="sr-Latn-RS" sz="2000" dirty="0" smtClean="0">
                <a:latin typeface="Times New Roman" pitchFamily="18" charset="0"/>
              </a:rPr>
              <a:t>massive effusion</a:t>
            </a:r>
            <a:r>
              <a:rPr lang="en" sz="2000" dirty="0" smtClean="0">
                <a:latin typeface="Times New Roman" pitchFamily="18" charset="0"/>
              </a:rPr>
              <a:t> suppress mediastinum </a:t>
            </a:r>
            <a:r>
              <a:rPr lang="sr-Latn-RS" sz="2000" dirty="0" smtClean="0">
                <a:latin typeface="Times New Roman" pitchFamily="18" charset="0"/>
              </a:rPr>
              <a:t>to</a:t>
            </a:r>
            <a:r>
              <a:rPr lang="en" sz="2000" dirty="0" smtClean="0">
                <a:latin typeface="Times New Roman" pitchFamily="18" charset="0"/>
              </a:rPr>
              <a:t> the the opposite side </a:t>
            </a:r>
            <a:r>
              <a:rPr lang="en" sz="20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(</a:t>
            </a:r>
            <a:r>
              <a:rPr lang="sr-Latn-RS" sz="20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if </a:t>
            </a:r>
            <a:r>
              <a:rPr lang="en" sz="20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less </a:t>
            </a:r>
            <a:r>
              <a:rPr lang="sr-Latn-RS" sz="20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t</a:t>
            </a:r>
            <a:r>
              <a:rPr lang="en" sz="20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h</a:t>
            </a:r>
            <a:r>
              <a:rPr lang="sr-Latn-RS" sz="20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an 2</a:t>
            </a:r>
            <a:r>
              <a:rPr lang="en" sz="20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00 </a:t>
            </a:r>
            <a:r>
              <a:rPr lang="sr-Latn-RS" sz="20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m, it is not visible</a:t>
            </a:r>
            <a:r>
              <a:rPr lang="en" sz="20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)</a:t>
            </a:r>
            <a:endParaRPr lang="en-US" sz="2000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sz="2000" dirty="0">
              <a:latin typeface="Times New Roman" pitchFamily="18" charset="0"/>
            </a:endParaRPr>
          </a:p>
          <a:p>
            <a:pPr>
              <a:defRPr/>
            </a:pPr>
            <a:r>
              <a:rPr lang="en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Smaller </a:t>
            </a:r>
            <a:r>
              <a:rPr lang="sr-Latn-RS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effusion</a:t>
            </a:r>
            <a:r>
              <a:rPr lang="en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</a:t>
            </a:r>
            <a:r>
              <a:rPr lang="en" sz="2800" dirty="0" smtClean="0">
                <a:latin typeface="Times New Roman" pitchFamily="18" charset="0"/>
              </a:rPr>
              <a:t>-</a:t>
            </a:r>
            <a:r>
              <a:rPr lang="en" sz="2400" dirty="0" smtClean="0">
                <a:latin typeface="Times New Roman" pitchFamily="18" charset="0"/>
              </a:rPr>
              <a:t> </a:t>
            </a:r>
            <a:r>
              <a:rPr lang="en" sz="2000" dirty="0" smtClean="0">
                <a:latin typeface="Times New Roman" pitchFamily="18" charset="0"/>
              </a:rPr>
              <a:t>atypical </a:t>
            </a:r>
            <a:r>
              <a:rPr lang="en" sz="1800" dirty="0" smtClean="0">
                <a:effectLst/>
                <a:latin typeface="Times New Roman" pitchFamily="18" charset="0"/>
              </a:rPr>
              <a:t>localization (</a:t>
            </a:r>
            <a:r>
              <a:rPr lang="sr-Latn-RS" sz="1800" dirty="0" smtClean="0">
                <a:effectLst/>
                <a:latin typeface="Times New Roman" pitchFamily="18" charset="0"/>
              </a:rPr>
              <a:t>around</a:t>
            </a:r>
            <a:r>
              <a:rPr lang="en" sz="1800" dirty="0" smtClean="0">
                <a:effectLst/>
                <a:latin typeface="Times New Roman" pitchFamily="18" charset="0"/>
              </a:rPr>
              <a:t> interlobular </a:t>
            </a:r>
            <a:r>
              <a:rPr lang="sr-Latn-RS" sz="1800" dirty="0">
                <a:effectLst/>
                <a:latin typeface="Times New Roman" pitchFamily="18" charset="0"/>
              </a:rPr>
              <a:t>f</a:t>
            </a:r>
            <a:r>
              <a:rPr lang="en" sz="1800" dirty="0" smtClean="0">
                <a:effectLst/>
                <a:latin typeface="Times New Roman" pitchFamily="18" charset="0"/>
              </a:rPr>
              <a:t>issure</a:t>
            </a:r>
            <a:r>
              <a:rPr lang="sr-Latn-RS" sz="1800" dirty="0" smtClean="0">
                <a:effectLst/>
                <a:latin typeface="Times New Roman" pitchFamily="18" charset="0"/>
              </a:rPr>
              <a:t>s</a:t>
            </a:r>
            <a:r>
              <a:rPr lang="en" sz="1800" dirty="0" smtClean="0">
                <a:effectLst/>
                <a:latin typeface="Times New Roman" pitchFamily="18" charset="0"/>
              </a:rPr>
              <a:t>, by </a:t>
            </a:r>
            <a:r>
              <a:rPr lang="sr-Latn-RS" sz="1800" dirty="0" smtClean="0">
                <a:effectLst/>
                <a:latin typeface="Times New Roman" pitchFamily="18" charset="0"/>
              </a:rPr>
              <a:t>the </a:t>
            </a:r>
            <a:r>
              <a:rPr lang="en" sz="1800" dirty="0" smtClean="0">
                <a:effectLst/>
                <a:latin typeface="Times New Roman" pitchFamily="18" charset="0"/>
              </a:rPr>
              <a:t>edges</a:t>
            </a:r>
            <a:r>
              <a:rPr lang="sr-Latn-RS" sz="1800" dirty="0" smtClean="0">
                <a:effectLst/>
                <a:latin typeface="Times New Roman" pitchFamily="18" charset="0"/>
              </a:rPr>
              <a:t> of the</a:t>
            </a:r>
            <a:r>
              <a:rPr lang="en" sz="1800" dirty="0" smtClean="0">
                <a:effectLst/>
                <a:latin typeface="Times New Roman" pitchFamily="18" charset="0"/>
              </a:rPr>
              <a:t> lungs or </a:t>
            </a:r>
            <a:r>
              <a:rPr lang="sr-Latn-RS" sz="1800" dirty="0" smtClean="0">
                <a:effectLst/>
                <a:latin typeface="Times New Roman" pitchFamily="18" charset="0"/>
              </a:rPr>
              <a:t>around</a:t>
            </a:r>
            <a:r>
              <a:rPr lang="en" sz="1800" dirty="0" smtClean="0">
                <a:effectLst/>
                <a:latin typeface="Times New Roman" pitchFamily="18" charset="0"/>
              </a:rPr>
              <a:t> </a:t>
            </a:r>
            <a:r>
              <a:rPr lang="sr-Latn-RS" sz="1800" dirty="0" smtClean="0">
                <a:effectLst/>
                <a:latin typeface="Times New Roman" pitchFamily="18" charset="0"/>
              </a:rPr>
              <a:t>adhesions</a:t>
            </a:r>
            <a:r>
              <a:rPr lang="en" sz="1800" dirty="0" smtClean="0">
                <a:effectLst/>
                <a:latin typeface="Times New Roman" pitchFamily="18" charset="0"/>
              </a:rPr>
              <a:t>)</a:t>
            </a:r>
            <a:endParaRPr lang="en" sz="1800" dirty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pleurit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64008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pleuriti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6388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228600"/>
            <a:ext cx="8507413" cy="1020763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COMPLICATIONS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PLEURAL EFFUSION</a:t>
            </a:r>
            <a:endParaRPr lang="hr-HR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031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1857375"/>
            <a:ext cx="8858250" cy="442912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Latn-RS" sz="2800" b="1" i="1" dirty="0" smtClean="0">
                <a:solidFill>
                  <a:srgbClr val="FFFF00"/>
                </a:solidFill>
                <a:latin typeface="Times New Roman" pitchFamily="18" charset="0"/>
              </a:rPr>
              <a:t>Early</a:t>
            </a:r>
            <a:r>
              <a:rPr lang="en" sz="2800" b="1" i="1" dirty="0" smtClean="0">
                <a:solidFill>
                  <a:srgbClr val="FFFF00"/>
                </a:solidFill>
                <a:latin typeface="Times New Roman" pitchFamily="18" charset="0"/>
              </a:rPr>
              <a:t> complications</a:t>
            </a:r>
            <a:r>
              <a:rPr lang="en" sz="2400" dirty="0" smtClean="0">
                <a:latin typeface="Times New Roman" pitchFamily="18" charset="0"/>
              </a:rPr>
              <a:t> – </a:t>
            </a:r>
            <a:r>
              <a:rPr lang="sr-Latn-RS" sz="2000" dirty="0" smtClean="0">
                <a:latin typeface="Times New Roman" pitchFamily="18" charset="0"/>
              </a:rPr>
              <a:t>they a</a:t>
            </a:r>
            <a:r>
              <a:rPr lang="en" sz="2000" dirty="0" smtClean="0">
                <a:latin typeface="Times New Roman" pitchFamily="18" charset="0"/>
              </a:rPr>
              <a:t>rise because</a:t>
            </a:r>
            <a:r>
              <a:rPr lang="sr-Latn-RS" sz="2000" dirty="0" smtClean="0">
                <a:latin typeface="Times New Roman" pitchFamily="18" charset="0"/>
              </a:rPr>
              <a:t> of</a:t>
            </a:r>
            <a:r>
              <a:rPr lang="en" sz="2000" dirty="0" smtClean="0">
                <a:latin typeface="Times New Roman" pitchFamily="18" charset="0"/>
              </a:rPr>
              <a:t> displacement</a:t>
            </a:r>
            <a:r>
              <a:rPr lang="sr-Latn-RS" sz="2000" dirty="0" smtClean="0">
                <a:latin typeface="Times New Roman" pitchFamily="18" charset="0"/>
              </a:rPr>
              <a:t> of the heart </a:t>
            </a:r>
            <a:r>
              <a:rPr lang="en" sz="2000" dirty="0" smtClean="0">
                <a:latin typeface="Times New Roman" pitchFamily="18" charset="0"/>
              </a:rPr>
              <a:t>and mediastinum </a:t>
            </a:r>
            <a:endParaRPr lang="hr-HR" sz="20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0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sz="2800" b="1" i="1" dirty="0" smtClean="0">
                <a:solidFill>
                  <a:srgbClr val="FFFF00"/>
                </a:solidFill>
                <a:latin typeface="Times New Roman" pitchFamily="18" charset="0"/>
              </a:rPr>
              <a:t>L</a:t>
            </a:r>
            <a:r>
              <a:rPr lang="en" sz="2800" b="1" i="1" dirty="0" smtClean="0">
                <a:solidFill>
                  <a:srgbClr val="FFFF00"/>
                </a:solidFill>
                <a:latin typeface="Times New Roman" pitchFamily="18" charset="0"/>
              </a:rPr>
              <a:t>ate complications</a:t>
            </a:r>
            <a:r>
              <a:rPr lang="en" sz="2400" dirty="0" smtClean="0">
                <a:latin typeface="Times New Roman" pitchFamily="18" charset="0"/>
              </a:rPr>
              <a:t> – </a:t>
            </a:r>
            <a:r>
              <a:rPr lang="sr-Latn-RS" sz="2000" dirty="0" smtClean="0">
                <a:latin typeface="Times New Roman" pitchFamily="18" charset="0"/>
              </a:rPr>
              <a:t>they appear</a:t>
            </a:r>
            <a:r>
              <a:rPr lang="en" sz="2000" dirty="0" smtClean="0">
                <a:latin typeface="Times New Roman" pitchFamily="18" charset="0"/>
              </a:rPr>
              <a:t> </a:t>
            </a:r>
            <a:r>
              <a:rPr lang="sr-Latn-RS" sz="2000" dirty="0" smtClean="0">
                <a:latin typeface="Times New Roman" pitchFamily="18" charset="0"/>
              </a:rPr>
              <a:t>as </a:t>
            </a:r>
            <a:r>
              <a:rPr lang="en" sz="2000" dirty="0" smtClean="0">
                <a:latin typeface="Times New Roman" pitchFamily="18" charset="0"/>
              </a:rPr>
              <a:t>consequence</a:t>
            </a:r>
            <a:r>
              <a:rPr lang="sr-Latn-RS" sz="2000" dirty="0" smtClean="0">
                <a:latin typeface="Times New Roman" pitchFamily="18" charset="0"/>
              </a:rPr>
              <a:t>s of</a:t>
            </a:r>
            <a:r>
              <a:rPr lang="en" sz="2000" dirty="0" smtClean="0">
                <a:latin typeface="Times New Roman" pitchFamily="18" charset="0"/>
              </a:rPr>
              <a:t> insufficient treatment : massive adhesions, fibrothorax, bronchiectasis, displacement </a:t>
            </a:r>
            <a:r>
              <a:rPr lang="sr-Latn-RS" sz="2000" dirty="0" smtClean="0">
                <a:latin typeface="Times New Roman" pitchFamily="18" charset="0"/>
              </a:rPr>
              <a:t>of </a:t>
            </a:r>
            <a:r>
              <a:rPr lang="en" sz="2000" dirty="0" smtClean="0">
                <a:latin typeface="Times New Roman" pitchFamily="18" charset="0"/>
              </a:rPr>
              <a:t>incis</a:t>
            </a:r>
            <a:r>
              <a:rPr lang="sr-Latn-RS" sz="2000" dirty="0" smtClean="0">
                <a:latin typeface="Times New Roman" pitchFamily="18" charset="0"/>
              </a:rPr>
              <a:t>ures</a:t>
            </a:r>
            <a:r>
              <a:rPr lang="en" sz="2000" dirty="0" smtClean="0">
                <a:latin typeface="Times New Roman" pitchFamily="18" charset="0"/>
              </a:rPr>
              <a:t>, empyema, bronchopulmonary fistulas, metasta</a:t>
            </a:r>
            <a:r>
              <a:rPr lang="sr-Latn-RS" sz="2000" dirty="0" smtClean="0">
                <a:latin typeface="Times New Roman" pitchFamily="18" charset="0"/>
              </a:rPr>
              <a:t>tic</a:t>
            </a:r>
            <a:r>
              <a:rPr lang="en" sz="2000" dirty="0" smtClean="0">
                <a:latin typeface="Times New Roman" pitchFamily="18" charset="0"/>
              </a:rPr>
              <a:t> purulent infections</a:t>
            </a:r>
            <a:endParaRPr lang="hr-HR" sz="2000" dirty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85750" y="357188"/>
            <a:ext cx="8358188" cy="566261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PLEURAL PUNCTURE</a:t>
            </a:r>
            <a:r>
              <a:rPr lang="en" sz="2800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(thoracocentesis</a:t>
            </a:r>
            <a:r>
              <a:rPr lang="en" sz="2800" dirty="0" smtClean="0">
                <a:solidFill>
                  <a:srgbClr val="FFFF00"/>
                </a:solidFill>
                <a:effectLst/>
              </a:rPr>
              <a:t>)</a:t>
            </a:r>
            <a:endParaRPr lang="hr-HR" sz="2800" dirty="0">
              <a:solidFill>
                <a:srgbClr val="FFFF00"/>
              </a:solidFill>
              <a:effectLst/>
            </a:endParaRP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Cyrl-RS" sz="2800" dirty="0" smtClean="0">
              <a:solidFill>
                <a:srgbClr val="FFFF00"/>
              </a:solidFill>
            </a:endParaRP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diagnostic</a:t>
            </a:r>
            <a:endParaRPr lang="hr-HR" sz="24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therapeutic </a:t>
            </a:r>
            <a:endParaRPr lang="hr-HR" sz="24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p</a:t>
            </a:r>
            <a:r>
              <a:rPr lang="sr-Latn-RS" sz="2400" dirty="0" smtClean="0">
                <a:effectLst/>
                <a:latin typeface="Times New Roman" pitchFamily="18" charset="0"/>
              </a:rPr>
              <a:t>uncture sites</a:t>
            </a:r>
            <a:r>
              <a:rPr lang="en" sz="2400" dirty="0" smtClean="0">
                <a:effectLst/>
                <a:latin typeface="Times New Roman" pitchFamily="18" charset="0"/>
              </a:rPr>
              <a:t> : VII, VIII and</a:t>
            </a:r>
            <a:r>
              <a:rPr lang="sr-Latn-RS" sz="2400" dirty="0" smtClean="0">
                <a:effectLst/>
                <a:latin typeface="Times New Roman" pitchFamily="18" charset="0"/>
              </a:rPr>
              <a:t> </a:t>
            </a:r>
            <a:r>
              <a:rPr lang="en" sz="2400" dirty="0" smtClean="0">
                <a:effectLst/>
                <a:latin typeface="Times New Roman" pitchFamily="18" charset="0"/>
              </a:rPr>
              <a:t>X </a:t>
            </a:r>
            <a:r>
              <a:rPr lang="sr-Latn-RS" sz="2400" dirty="0" smtClean="0">
                <a:effectLst/>
                <a:latin typeface="Times New Roman" pitchFamily="18" charset="0"/>
              </a:rPr>
              <a:t>intercostal space</a:t>
            </a:r>
            <a:r>
              <a:rPr lang="en" sz="2400" dirty="0" smtClean="0">
                <a:effectLst/>
                <a:latin typeface="Times New Roman" pitchFamily="18" charset="0"/>
              </a:rPr>
              <a:t>, in between mediascapular and </a:t>
            </a:r>
            <a:r>
              <a:rPr lang="sr-Latn-RS" sz="2400" dirty="0" smtClean="0">
                <a:effectLst/>
                <a:latin typeface="Times New Roman" pitchFamily="18" charset="0"/>
              </a:rPr>
              <a:t>posterior</a:t>
            </a:r>
            <a:r>
              <a:rPr lang="en" sz="2400" dirty="0" smtClean="0">
                <a:effectLst/>
                <a:latin typeface="Times New Roman" pitchFamily="18" charset="0"/>
              </a:rPr>
              <a:t> axillary line</a:t>
            </a:r>
            <a:endParaRPr lang="hr-HR" sz="24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4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sz="2400" dirty="0" smtClean="0">
                <a:effectLst/>
                <a:latin typeface="Times New Roman" pitchFamily="18" charset="0"/>
              </a:rPr>
              <a:t>IMPORTANT </a:t>
            </a:r>
            <a:r>
              <a:rPr lang="en" sz="2400" dirty="0" smtClean="0">
                <a:effectLst/>
                <a:latin typeface="Times New Roman" pitchFamily="18" charset="0"/>
              </a:rPr>
              <a:t>RULE : </a:t>
            </a:r>
            <a:r>
              <a:rPr lang="en" sz="2400" b="1" i="1" u="sng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upper edge the lower rib</a:t>
            </a:r>
            <a:endParaRPr lang="hr-HR" sz="2400" b="1" i="1" u="sng" dirty="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7544" y="304800"/>
            <a:ext cx="8280920" cy="60960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en" sz="3600" dirty="0"/>
              <a:t>   </a:t>
            </a:r>
            <a:r>
              <a:rPr lang="en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MECHANISM </a:t>
            </a:r>
            <a:r>
              <a:rPr lang="sr-Latn-RS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OF </a:t>
            </a:r>
            <a:r>
              <a:rPr lang="en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EMERGENCE </a:t>
            </a:r>
            <a:endParaRPr lang="sr-Cyrl-CS" b="1" dirty="0" smtClean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sr-Latn-RS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OF </a:t>
            </a:r>
            <a:r>
              <a:rPr lang="en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PLEURAL </a:t>
            </a:r>
            <a:r>
              <a:rPr lang="sr-Latn-RS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EFUSION</a:t>
            </a:r>
            <a:r>
              <a:rPr lang="en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</a:t>
            </a:r>
            <a:endParaRPr lang="sl-SI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endParaRPr lang="en-US" sz="4000" dirty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sl-SI" sz="2800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Pleural effusion is caused by disruption </a:t>
            </a:r>
            <a:r>
              <a:rPr lang="sr-Latn-RS" sz="2400" dirty="0" smtClean="0">
                <a:effectLst/>
                <a:latin typeface="Times New Roman" pitchFamily="18" charset="0"/>
              </a:rPr>
              <a:t>of </a:t>
            </a:r>
            <a:r>
              <a:rPr lang="en" sz="2400" dirty="0" smtClean="0">
                <a:effectLst/>
                <a:latin typeface="Times New Roman" pitchFamily="18" charset="0"/>
              </a:rPr>
              <a:t>balance</a:t>
            </a:r>
            <a:r>
              <a:rPr lang="sr-Latn-RS" sz="2400" dirty="0" smtClean="0">
                <a:effectLst/>
                <a:latin typeface="Times New Roman" pitchFamily="18" charset="0"/>
              </a:rPr>
              <a:t> between</a:t>
            </a:r>
            <a:r>
              <a:rPr lang="en" sz="2400" dirty="0" smtClean="0">
                <a:effectLst/>
                <a:latin typeface="Times New Roman" pitchFamily="18" charset="0"/>
              </a:rPr>
              <a:t> filtration</a:t>
            </a:r>
            <a:r>
              <a:rPr lang="sr-Latn-RS" sz="2400" dirty="0" smtClean="0">
                <a:effectLst/>
                <a:latin typeface="Times New Roman" pitchFamily="18" charset="0"/>
              </a:rPr>
              <a:t> of liquids</a:t>
            </a:r>
            <a:r>
              <a:rPr lang="en" sz="2400" dirty="0" smtClean="0">
                <a:effectLst/>
                <a:latin typeface="Times New Roman" pitchFamily="18" charset="0"/>
              </a:rPr>
              <a:t> on the parietal pleura and absorption (80 - </a:t>
            </a:r>
            <a:r>
              <a:rPr lang="en" sz="2400" dirty="0">
                <a:effectLst/>
                <a:latin typeface="Times New Roman" pitchFamily="18" charset="0"/>
              </a:rPr>
              <a:t>90 </a:t>
            </a:r>
            <a:r>
              <a:rPr lang="en" sz="2400" dirty="0" smtClean="0">
                <a:effectLst/>
                <a:latin typeface="Times New Roman" pitchFamily="18" charset="0"/>
              </a:rPr>
              <a:t>%) on</a:t>
            </a:r>
            <a:r>
              <a:rPr lang="sr-Latn-RS" sz="2400" dirty="0">
                <a:effectLst/>
                <a:latin typeface="Times New Roman" pitchFamily="18" charset="0"/>
              </a:rPr>
              <a:t> </a:t>
            </a:r>
            <a:r>
              <a:rPr lang="sr-Latn-RS" sz="2400" dirty="0" smtClean="0">
                <a:effectLst/>
                <a:latin typeface="Times New Roman" pitchFamily="18" charset="0"/>
              </a:rPr>
              <a:t>v</a:t>
            </a:r>
            <a:r>
              <a:rPr lang="en" sz="2400" dirty="0" smtClean="0">
                <a:effectLst/>
                <a:latin typeface="Times New Roman" pitchFamily="18" charset="0"/>
              </a:rPr>
              <a:t>isceral pleur</a:t>
            </a:r>
            <a:r>
              <a:rPr lang="sr-Latn-RS" sz="2400" dirty="0" smtClean="0">
                <a:effectLst/>
                <a:latin typeface="Times New Roman" pitchFamily="18" charset="0"/>
              </a:rPr>
              <a:t>a</a:t>
            </a:r>
            <a:endParaRPr lang="sl-SI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sl-SI" sz="2800" b="1" dirty="0"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sz="2800" b="1" i="1" dirty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sr-Latn-RS" sz="2800" b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PLEURAL PUNCTURE</a:t>
            </a:r>
            <a:endParaRPr lang="sr-Latn-CS" altLang="sr-Latn-RS" sz="2800" b="1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276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1571625"/>
            <a:ext cx="8543925" cy="45593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" sz="2400" b="1" dirty="0" smtClean="0">
                <a:effectLst/>
                <a:latin typeface="Times New Roman" pitchFamily="18" charset="0"/>
              </a:rPr>
              <a:t>CONTRAINDICATIONS</a:t>
            </a:r>
            <a:endParaRPr lang="sr-Latn-CS" sz="2400" b="1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ABSOLUTE</a:t>
            </a:r>
            <a:endParaRPr lang="sr-Latn-CS" sz="2000" b="1" dirty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sr-Latn-RS" sz="2400" dirty="0" smtClean="0">
                <a:effectLst/>
                <a:latin typeface="Times New Roman" pitchFamily="18" charset="0"/>
              </a:rPr>
              <a:t>None</a:t>
            </a:r>
            <a:endParaRPr lang="en" sz="2400" dirty="0" smtClean="0">
              <a:effectLst/>
              <a:latin typeface="Times New Roman" pitchFamily="18" charset="0"/>
            </a:endParaRPr>
          </a:p>
          <a:p>
            <a:pPr>
              <a:defRPr/>
            </a:pPr>
            <a:endParaRPr lang="sr-Latn-CS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" sz="24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RELATIVE</a:t>
            </a:r>
            <a:endParaRPr lang="sr-Cyrl-CS" sz="2400" b="1" dirty="0" smtClean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anticoagulant therapy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sr-Latn-RS" sz="2400" dirty="0" smtClean="0">
                <a:effectLst/>
                <a:latin typeface="Times New Roman" pitchFamily="18" charset="0"/>
              </a:rPr>
              <a:t>small</a:t>
            </a:r>
            <a:r>
              <a:rPr lang="en" sz="2400" dirty="0" smtClean="0">
                <a:effectLst/>
                <a:latin typeface="Times New Roman" pitchFamily="18" charset="0"/>
              </a:rPr>
              <a:t> pleural </a:t>
            </a:r>
            <a:r>
              <a:rPr lang="sr-Latn-RS" sz="2400" dirty="0" smtClean="0">
                <a:effectLst/>
                <a:latin typeface="Times New Roman" pitchFamily="18" charset="0"/>
              </a:rPr>
              <a:t>effusion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mechanical ventilation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s</a:t>
            </a:r>
            <a:r>
              <a:rPr lang="sr-Latn-RS" sz="2400" dirty="0" smtClean="0">
                <a:effectLst/>
                <a:latin typeface="Times New Roman" pitchFamily="18" charset="0"/>
              </a:rPr>
              <a:t>kin </a:t>
            </a:r>
            <a:r>
              <a:rPr lang="en" sz="2400" dirty="0" smtClean="0">
                <a:effectLst/>
                <a:latin typeface="Times New Roman" pitchFamily="18" charset="0"/>
              </a:rPr>
              <a:t>infection on the place </a:t>
            </a:r>
            <a:r>
              <a:rPr lang="sr-Latn-RS" sz="2400" dirty="0" smtClean="0">
                <a:effectLst/>
                <a:latin typeface="Times New Roman" pitchFamily="18" charset="0"/>
              </a:rPr>
              <a:t>of </a:t>
            </a:r>
            <a:r>
              <a:rPr lang="en" sz="2400" dirty="0" smtClean="0">
                <a:effectLst/>
                <a:latin typeface="Times New Roman" pitchFamily="18" charset="0"/>
              </a:rPr>
              <a:t>puncture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sr-Latn-CS" sz="2400" b="1" dirty="0">
              <a:solidFill>
                <a:schemeClr val="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0"/>
            <a:ext cx="8510588" cy="1325563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PARAPNEUMONIC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EFFUSION</a:t>
            </a:r>
            <a:endParaRPr lang="en-US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1571625"/>
            <a:ext cx="8472487" cy="4559300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the most common cause of exudative effusions</a:t>
            </a: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the second cause of all pleural effusions</a:t>
            </a:r>
          </a:p>
          <a:p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effusion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united with pneumonia,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lung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abscess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r bronchiectasis </a:t>
            </a:r>
            <a:endParaRPr lang="sr-Latn-RS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it occurs in 36-57% of all pneumonias</a:t>
            </a: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50% - the cause is bacterial pneumonia</a:t>
            </a:r>
            <a:endParaRPr lang="sr-Latn-CS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secondary consequence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expansion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infection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from lung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parenchyma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the visceral pleura</a:t>
            </a:r>
            <a:endParaRPr lang="sr-Latn-CS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lymphohematogenous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transition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, per - continuitatem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28600" y="1285875"/>
            <a:ext cx="8701088" cy="4810125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dirty="0"/>
          </a:p>
          <a:p>
            <a:pPr>
              <a:lnSpc>
                <a:spcPct val="90000"/>
              </a:lnSpc>
              <a:defRPr/>
            </a:pPr>
            <a:r>
              <a:rPr lang="en" sz="2000" dirty="0" smtClean="0">
                <a:effectLst/>
                <a:latin typeface="Times New Roman" pitchFamily="18" charset="0"/>
              </a:rPr>
              <a:t>arises </a:t>
            </a:r>
            <a:r>
              <a:rPr lang="sr-Latn-RS" sz="2000" dirty="0" smtClean="0">
                <a:effectLst/>
                <a:latin typeface="Times New Roman" pitchFamily="18" charset="0"/>
              </a:rPr>
              <a:t>due to</a:t>
            </a:r>
            <a:r>
              <a:rPr lang="en" sz="2000" dirty="0" smtClean="0">
                <a:effectLst/>
                <a:latin typeface="Times New Roman" pitchFamily="18" charset="0"/>
              </a:rPr>
              <a:t> deposition </a:t>
            </a:r>
            <a:r>
              <a:rPr lang="sr-Latn-RS" sz="2000" dirty="0" smtClean="0">
                <a:effectLst/>
                <a:latin typeface="Times New Roman" pitchFamily="18" charset="0"/>
              </a:rPr>
              <a:t>of </a:t>
            </a:r>
            <a:r>
              <a:rPr lang="en" sz="2000" dirty="0" smtClean="0">
                <a:effectLst/>
                <a:latin typeface="Times New Roman" pitchFamily="18" charset="0"/>
              </a:rPr>
              <a:t>fibrinous exudate on the surface </a:t>
            </a:r>
            <a:r>
              <a:rPr lang="sr-Latn-RS" sz="2000" dirty="0" smtClean="0">
                <a:effectLst/>
                <a:latin typeface="Times New Roman" pitchFamily="18" charset="0"/>
              </a:rPr>
              <a:t>of </a:t>
            </a:r>
            <a:r>
              <a:rPr lang="en" sz="2000" dirty="0" smtClean="0">
                <a:effectLst/>
                <a:latin typeface="Times New Roman" pitchFamily="18" charset="0"/>
              </a:rPr>
              <a:t>pleura (in </a:t>
            </a:r>
            <a:r>
              <a:rPr lang="en" sz="2000" dirty="0">
                <a:effectLst/>
                <a:latin typeface="Times New Roman" pitchFamily="18" charset="0"/>
              </a:rPr>
              <a:t>5-10% </a:t>
            </a:r>
            <a:r>
              <a:rPr lang="en" sz="2000" dirty="0" smtClean="0">
                <a:effectLst/>
                <a:latin typeface="Times New Roman" pitchFamily="18" charset="0"/>
              </a:rPr>
              <a:t>of cases)</a:t>
            </a:r>
            <a:endParaRPr lang="en-US" sz="20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0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sz="2000" dirty="0">
                <a:effectLst/>
                <a:latin typeface="Times New Roman" pitchFamily="18" charset="0"/>
              </a:rPr>
              <a:t>c</a:t>
            </a:r>
            <a:r>
              <a:rPr lang="en" sz="2000" dirty="0" smtClean="0">
                <a:effectLst/>
                <a:latin typeface="Times New Roman" pitchFamily="18" charset="0"/>
              </a:rPr>
              <a:t>linical</a:t>
            </a:r>
            <a:r>
              <a:rPr lang="sr-Latn-RS" sz="2000" dirty="0" smtClean="0">
                <a:effectLst/>
                <a:latin typeface="Times New Roman" pitchFamily="18" charset="0"/>
              </a:rPr>
              <a:t> presentation</a:t>
            </a:r>
            <a:r>
              <a:rPr lang="en" sz="2000" dirty="0" smtClean="0">
                <a:effectLst/>
                <a:latin typeface="Times New Roman" pitchFamily="18" charset="0"/>
              </a:rPr>
              <a:t> (pain, dyspnea and cough, fe</a:t>
            </a:r>
            <a:r>
              <a:rPr lang="sr-Latn-RS" sz="2000" dirty="0" smtClean="0">
                <a:effectLst/>
                <a:latin typeface="Times New Roman" pitchFamily="18" charset="0"/>
              </a:rPr>
              <a:t>ver</a:t>
            </a:r>
            <a:r>
              <a:rPr lang="en" sz="2000" dirty="0" smtClean="0">
                <a:effectLst/>
                <a:latin typeface="Times New Roman" pitchFamily="18" charset="0"/>
              </a:rPr>
              <a:t>)</a:t>
            </a:r>
            <a:endParaRPr lang="en-US" sz="20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0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 smtClean="0">
                <a:effectLst/>
                <a:latin typeface="Times New Roman" pitchFamily="18" charset="0"/>
              </a:rPr>
              <a:t>physical </a:t>
            </a:r>
            <a:r>
              <a:rPr lang="sr-Latn-RS" sz="2000" dirty="0" smtClean="0">
                <a:effectLst/>
                <a:latin typeface="Times New Roman" pitchFamily="18" charset="0"/>
              </a:rPr>
              <a:t>exam</a:t>
            </a:r>
            <a:r>
              <a:rPr lang="en" sz="2000" dirty="0" smtClean="0">
                <a:effectLst/>
                <a:latin typeface="Times New Roman" pitchFamily="18" charset="0"/>
              </a:rPr>
              <a:t> (pleural crackl</a:t>
            </a:r>
            <a:r>
              <a:rPr lang="sr-Latn-RS" sz="2000" dirty="0" smtClean="0">
                <a:effectLst/>
                <a:latin typeface="Times New Roman" pitchFamily="18" charset="0"/>
              </a:rPr>
              <a:t>es</a:t>
            </a:r>
            <a:r>
              <a:rPr lang="en" sz="2000" dirty="0" smtClean="0">
                <a:effectLst/>
                <a:latin typeface="Times New Roman" pitchFamily="18" charset="0"/>
              </a:rPr>
              <a:t> </a:t>
            </a:r>
            <a:r>
              <a:rPr lang="sr-Latn-RS" sz="2000" dirty="0" smtClean="0">
                <a:effectLst/>
                <a:latin typeface="Times New Roman" pitchFamily="18" charset="0"/>
              </a:rPr>
              <a:t>or crepitations</a:t>
            </a:r>
            <a:r>
              <a:rPr lang="en" sz="2000" dirty="0" smtClean="0">
                <a:effectLst/>
                <a:latin typeface="Times New Roman" pitchFamily="18" charset="0"/>
              </a:rPr>
              <a:t> during respiration)</a:t>
            </a:r>
            <a:endParaRPr lang="sr-Cyrl-RS" sz="2000" dirty="0" smtClean="0">
              <a:effectLst/>
              <a:latin typeface="Times New Roman" pitchFamily="18" charset="0"/>
            </a:endParaRP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sz="2000" dirty="0"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 smtClean="0">
                <a:effectLst/>
                <a:latin typeface="Times New Roman" pitchFamily="18" charset="0"/>
              </a:rPr>
              <a:t>complication – </a:t>
            </a:r>
            <a:r>
              <a:rPr lang="en" sz="2000" b="1" dirty="0" smtClean="0">
                <a:effectLst/>
                <a:latin typeface="Times New Roman" pitchFamily="18" charset="0"/>
              </a:rPr>
              <a:t>empyema</a:t>
            </a: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Cyrl-CS" sz="2000" dirty="0" smtClean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parapneumonic effusion should be suspected when fever persists or increases after 48 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of antibiotic treatment</a:t>
            </a:r>
            <a:endParaRPr lang="en-US" sz="2000" b="1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hr-HR" dirty="0"/>
          </a:p>
        </p:txBody>
      </p:sp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571500" y="285750"/>
            <a:ext cx="77104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r>
              <a:rPr lang="en" sz="2800" b="1" dirty="0">
                <a:solidFill>
                  <a:srgbClr val="FFFF00"/>
                </a:solidFill>
                <a:latin typeface="Times New Roman" pitchFamily="18" charset="0"/>
              </a:rPr>
              <a:t>PARAPNEUMONIC </a:t>
            </a:r>
            <a:r>
              <a:rPr lang="sr-Latn-RS" sz="2800" b="1" dirty="0" smtClean="0">
                <a:solidFill>
                  <a:srgbClr val="FFFF00"/>
                </a:solidFill>
                <a:latin typeface="Times New Roman" pitchFamily="18" charset="0"/>
              </a:rPr>
              <a:t>EFFUSION</a:t>
            </a:r>
            <a:endParaRPr lang="en-US" sz="28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277813"/>
            <a:ext cx="8713788" cy="1063625"/>
          </a:xfrm>
        </p:spPr>
        <p:txBody>
          <a:bodyPr/>
          <a:lstStyle/>
          <a:p>
            <a:pPr>
              <a:defRPr/>
            </a:pPr>
            <a:r>
              <a:rPr lang="en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Diagnostic 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parapneumonic effusions</a:t>
            </a:r>
            <a:endParaRPr lang="sr-Latn-RS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determine that the patient has bacterial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pneumonia</a:t>
            </a:r>
            <a:endParaRPr lang="en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auscultatory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finding</a:t>
            </a:r>
            <a:endParaRPr lang="en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complete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blood count, markers of inflammation,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CRP,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fibrinogen,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standard laboratory</a:t>
            </a:r>
            <a:endParaRPr lang="en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blood culture</a:t>
            </a: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 pleural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effusion</a:t>
            </a:r>
            <a:endParaRPr lang="en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radiogram (PA,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profile view, lateral decubitus) of the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chest</a:t>
            </a:r>
            <a:endParaRPr lang="en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ultrasonography</a:t>
            </a: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r-Latn-RS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hest</a:t>
            </a:r>
            <a:r>
              <a:rPr lang="sr-Latn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CT</a:t>
            </a:r>
            <a:endParaRPr lang="en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5AA5FB-6C9C-4478-A83B-45BE11DD9571}" type="slidenum">
              <a:rPr lang="sr-Latn-CS" altLang="sr-Latn-RS" smtClean="0"/>
              <a:pPr>
                <a:defRPr/>
              </a:pPr>
              <a:t>33</a:t>
            </a:fld>
            <a:endParaRPr lang="sr-Latn-CS" altLang="sr-Latn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42350" cy="1062037"/>
          </a:xfrm>
        </p:spPr>
        <p:txBody>
          <a:bodyPr/>
          <a:lstStyle/>
          <a:p>
            <a:pPr>
              <a:defRPr/>
            </a:pP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Diagnostic procedure </a:t>
            </a: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parapneumonic effusions</a:t>
            </a:r>
            <a:endParaRPr lang="sr-Latn-R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pleural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puncture -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 patients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 pneumonia, where the accompanying pleural effusion resolves during antibiotic treatment, invasive diagnostics is not indicated, but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only X-ray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monitoring and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endParaRPr lang="sr-Cyrl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pleural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punctate </a:t>
            </a:r>
            <a:endParaRPr lang="sr-Cyrl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Macroscopic appearance of the effusion (color, clarity, turbidity, smell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b) </a:t>
            </a: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Biochemical examinations 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(pH, </a:t>
            </a: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glucose, 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LDH, </a:t>
            </a: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proteins, 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 number, </a:t>
            </a: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leukocyte formula,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amylase, </a:t>
            </a: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triglycerides, 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cholesterol)</a:t>
            </a:r>
            <a:endParaRPr lang="sr-Latn-RS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Bacteriological examinations (specific and non-specific flora - Gram </a:t>
            </a:r>
            <a:r>
              <a:rPr 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stain per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Ziehl-Neelsen,</a:t>
            </a:r>
            <a:r>
              <a:rPr 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aerobic </a:t>
            </a: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anaerobic culture, </a:t>
            </a:r>
            <a:r>
              <a:rPr lang="e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Löwenstein-Jenssen culture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fungi)</a:t>
            </a:r>
            <a:endParaRPr lang="en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d) </a:t>
            </a:r>
            <a:r>
              <a:rPr lang="e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Cytological </a:t>
            </a: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examination</a:t>
            </a:r>
            <a:endParaRPr lang="sr-Cyrl-RS" sz="1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1950" indent="-361950">
              <a:buFont typeface="Wingdings" panose="05000000000000000000" pitchFamily="2" charset="2"/>
              <a:buChar char="q"/>
              <a:defRPr/>
            </a:pPr>
            <a:r>
              <a:rPr lang="en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bronchoscopy</a:t>
            </a: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527A90-F41E-4B74-B57D-675BFC65F16D}" type="slidenum">
              <a:rPr lang="sr-Latn-CS" altLang="sr-Latn-RS" smtClean="0"/>
              <a:pPr>
                <a:defRPr/>
              </a:pPr>
              <a:t>34</a:t>
            </a:fld>
            <a:endParaRPr lang="sr-Latn-CS" altLang="sr-Latn-R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 parapneumonic effusions</a:t>
            </a:r>
            <a:endParaRPr lang="sr-Latn-RS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9410091"/>
              </p:ext>
            </p:extLst>
          </p:nvPr>
        </p:nvGraphicFramePr>
        <p:xfrm>
          <a:off x="971550" y="1916113"/>
          <a:ext cx="7165975" cy="38512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863"/>
                <a:gridCol w="1438839"/>
                <a:gridCol w="1847939"/>
                <a:gridCol w="1934334"/>
              </a:tblGrid>
              <a:tr h="5239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endParaRPr lang="sr-Latn-R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macroscopic appearance</a:t>
                      </a:r>
                      <a:endParaRPr lang="sr-Latn-R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pleural fluid characteristics</a:t>
                      </a:r>
                      <a:endParaRPr lang="sr-Latn-R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sr-Latn-R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</a:tr>
              <a:tr h="9786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Simple parapneumonic effusion</a:t>
                      </a:r>
                      <a:endParaRPr lang="sr-Latn-R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bright</a:t>
                      </a:r>
                      <a:endParaRPr lang="sr-Latn-R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 &gt; 7.2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LDH &lt; 1000 IU/L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Glucose &gt;2.2mmol/L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are no bacteria in the culture or Gram stain</a:t>
                      </a:r>
                      <a:endParaRPr lang="sr-Latn-R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Usually</a:t>
                      </a:r>
                      <a:r>
                        <a:rPr lang="sr-Latn-RS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resolves on </a:t>
                      </a:r>
                      <a:r>
                        <a:rPr lang="en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antibiotic </a:t>
                      </a: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therapy.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Drainage with a pulmonary drain to relieve symptoms.</a:t>
                      </a:r>
                      <a:endParaRPr lang="sr-Latn-R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</a:tr>
              <a:tr h="11743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Complicated parapneumonic effusion</a:t>
                      </a:r>
                      <a:endParaRPr lang="sr-Latn-R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clear or cloudy</a:t>
                      </a:r>
                      <a:endParaRPr lang="sr-Latn-R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 &lt; 7.2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LDH &gt; 1000 IU/L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Glucose&gt;2.2mmol/L.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Possible positive result of culture and Gram stain.</a:t>
                      </a:r>
                      <a:endParaRPr lang="sr-Latn-R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Pulmonary drainage required</a:t>
                      </a:r>
                      <a:endParaRPr lang="sr-Latn-R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</a:tr>
              <a:tr h="11743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Empyema</a:t>
                      </a:r>
                      <a:endParaRPr lang="sr-Latn-R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pure pus</a:t>
                      </a:r>
                      <a:endParaRPr lang="sr-Latn-R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Possible positive result of culture and Gram stain</a:t>
                      </a:r>
                      <a:endParaRPr lang="sr-Latn-R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Pulmonary drainage required. No additional biochemical tests </a:t>
                      </a:r>
                      <a:r>
                        <a:rPr lang="sr-Latn-R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pleural fluid </a:t>
                      </a:r>
                      <a:r>
                        <a:rPr lang="en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 required </a:t>
                      </a:r>
                      <a:r>
                        <a:rPr lang="e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(do not measure pH)</a:t>
                      </a:r>
                      <a:endParaRPr lang="sr-Latn-R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5E867B-B1CB-4FF9-86A0-AC7458030E7A}" type="slidenum">
              <a:rPr lang="sr-Latn-CS" altLang="sr-Latn-RS" smtClean="0"/>
              <a:pPr>
                <a:defRPr/>
              </a:pPr>
              <a:t>35</a:t>
            </a:fld>
            <a:endParaRPr lang="sr-Latn-CS" altLang="sr-Latn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sr-Latn-RS" sz="2800" b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for antibiotic therapy</a:t>
            </a:r>
            <a:endParaRPr lang="sr-Latn-RS" altLang="sr-Latn-RS" sz="2800" b="1" smtClean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8643943"/>
              </p:ext>
            </p:extLst>
          </p:nvPr>
        </p:nvGraphicFramePr>
        <p:xfrm>
          <a:off x="1116013" y="1916113"/>
          <a:ext cx="6911975" cy="3181350"/>
        </p:xfrm>
        <a:graphic>
          <a:graphicData uri="http://schemas.openxmlformats.org/drawingml/2006/table">
            <a:tbl>
              <a:tblPr/>
              <a:tblGrid>
                <a:gridCol w="2001837"/>
                <a:gridCol w="2276475"/>
                <a:gridCol w="2633663"/>
              </a:tblGrid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Origin of infection</a:t>
                      </a:r>
                      <a:endParaRPr kumimoji="0" lang="sr-Latn-RS" altLang="sr-Latn-R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Intravenous antibiotics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Oral antibiotics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36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Outpatient pleural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infection with bacteria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culture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Cefuroxime iv + metronidazole    orally or iv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Benzyl penicillin iv +  ciprofloxacin iv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Meropenem iv + metronidazole orally or iv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93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Amoxycillin + clavulanic acid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acid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Amoxycillin + metronidazole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Clindamycin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B8FF"/>
                    </a:solidFill>
                  </a:tcPr>
                </a:tc>
              </a:tr>
              <a:tr h="885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Hospital pleural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bacterial infection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culture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Piperacillin + taz</a:t>
                      </a:r>
                      <a:r>
                        <a:rPr kumimoji="0" lang="sr-Latn-RS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bactam iv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Ceftazidime iv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Meropenem iv ± metronidazole orally or iv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93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Not applicable</a:t>
                      </a:r>
                      <a:endParaRPr kumimoji="0" lang="sr-Latn-RS" altLang="sr-Latn-R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B8FF"/>
                    </a:solidFill>
                  </a:tcPr>
                </a:tc>
              </a:tr>
              <a:tr h="450850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antibiotic regimen is the "ideal" choice.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sr-Latn-R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dose of antibiotics is adjusted depending on the presence of liver or kidney insufficiency.</a:t>
                      </a:r>
                      <a:endParaRPr kumimoji="0" lang="sr-Latn-RS" altLang="sr-Latn-R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A80C2-6DA3-4988-9E69-321F4F740498}" type="slidenum">
              <a:rPr lang="sr-Latn-CS" altLang="sr-Latn-RS" smtClean="0"/>
              <a:pPr>
                <a:defRPr/>
              </a:pPr>
              <a:t>36</a:t>
            </a:fld>
            <a:endParaRPr lang="sr-Latn-CS" altLang="sr-Latn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4313" y="214313"/>
            <a:ext cx="8929687" cy="1339850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TUBERCULOTIC EFFUSION </a:t>
            </a:r>
            <a:r>
              <a:rPr lang="sr-Latn-C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sr-Latn-C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</a:b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</a:t>
            </a: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leuritis exudativa tuberculosa)</a:t>
            </a:r>
          </a:p>
        </p:txBody>
      </p:sp>
      <p:sp>
        <p:nvSpPr>
          <p:cNvPr id="2426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188" y="1700213"/>
            <a:ext cx="7924800" cy="3657600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defRPr/>
            </a:pPr>
            <a:endParaRPr lang="hr-HR" dirty="0"/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incidence - approx </a:t>
            </a:r>
            <a:r>
              <a:rPr lang="en" sz="2400" dirty="0">
                <a:effectLst/>
                <a:latin typeface="Times New Roman" pitchFamily="18" charset="0"/>
              </a:rPr>
              <a:t>16% </a:t>
            </a:r>
            <a:r>
              <a:rPr lang="en" sz="2400" dirty="0" smtClean="0">
                <a:effectLst/>
                <a:latin typeface="Times New Roman" pitchFamily="18" charset="0"/>
              </a:rPr>
              <a:t>of all </a:t>
            </a:r>
            <a:r>
              <a:rPr lang="sr-Latn-RS" sz="2400" dirty="0" smtClean="0">
                <a:effectLst/>
                <a:latin typeface="Times New Roman" pitchFamily="18" charset="0"/>
              </a:rPr>
              <a:t>effusions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usually without visible change</a:t>
            </a:r>
            <a:r>
              <a:rPr lang="sr-Latn-RS" sz="2400" dirty="0" smtClean="0">
                <a:effectLst/>
                <a:latin typeface="Times New Roman" pitchFamily="18" charset="0"/>
              </a:rPr>
              <a:t>s</a:t>
            </a:r>
            <a:r>
              <a:rPr lang="en" sz="2400" dirty="0" smtClean="0">
                <a:effectLst/>
                <a:latin typeface="Times New Roman" pitchFamily="18" charset="0"/>
              </a:rPr>
              <a:t> in parenchyma </a:t>
            </a:r>
            <a:r>
              <a:rPr lang="sr-Latn-RS" sz="2400" dirty="0" smtClean="0">
                <a:effectLst/>
                <a:latin typeface="Times New Roman" pitchFamily="18" charset="0"/>
              </a:rPr>
              <a:t>of the </a:t>
            </a:r>
            <a:r>
              <a:rPr lang="en" sz="2400" dirty="0" smtClean="0">
                <a:effectLst/>
                <a:latin typeface="Times New Roman" pitchFamily="18" charset="0"/>
              </a:rPr>
              <a:t>lungs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source </a:t>
            </a:r>
            <a:r>
              <a:rPr lang="en" sz="2400" dirty="0">
                <a:effectLst/>
                <a:latin typeface="Times New Roman" pitchFamily="18" charset="0"/>
              </a:rPr>
              <a:t>- </a:t>
            </a:r>
            <a:r>
              <a:rPr lang="en" sz="2400" dirty="0" smtClean="0">
                <a:effectLst/>
                <a:latin typeface="Times New Roman" pitchFamily="18" charset="0"/>
              </a:rPr>
              <a:t>t</a:t>
            </a:r>
            <a:r>
              <a:rPr lang="sr-Latn-RS" sz="2400" dirty="0" smtClean="0">
                <a:effectLst/>
                <a:latin typeface="Times New Roman" pitchFamily="18" charset="0"/>
              </a:rPr>
              <a:t>uberculotic</a:t>
            </a:r>
            <a:r>
              <a:rPr lang="en" sz="2400" dirty="0" smtClean="0">
                <a:effectLst/>
                <a:latin typeface="Times New Roman" pitchFamily="18" charset="0"/>
              </a:rPr>
              <a:t> changes close to pleura or subcortical</a:t>
            </a:r>
            <a:r>
              <a:rPr lang="sr-Latn-RS" sz="2400" dirty="0" smtClean="0">
                <a:effectLst/>
                <a:latin typeface="Times New Roman" pitchFamily="18" charset="0"/>
              </a:rPr>
              <a:t>ly</a:t>
            </a:r>
            <a:r>
              <a:rPr lang="en" sz="2400" dirty="0" smtClean="0">
                <a:effectLst/>
                <a:latin typeface="Times New Roman" pitchFamily="18" charset="0"/>
              </a:rPr>
              <a:t> in</a:t>
            </a:r>
            <a:r>
              <a:rPr lang="sr-Latn-RS" sz="2400" dirty="0" smtClean="0">
                <a:effectLst/>
                <a:latin typeface="Times New Roman" pitchFamily="18" charset="0"/>
              </a:rPr>
              <a:t> the</a:t>
            </a:r>
            <a:r>
              <a:rPr lang="en" sz="2400" dirty="0" smtClean="0">
                <a:effectLst/>
                <a:latin typeface="Times New Roman" pitchFamily="18" charset="0"/>
              </a:rPr>
              <a:t> lungs</a:t>
            </a:r>
            <a:endParaRPr lang="hr-HR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sz="2400" b="1" dirty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42938" y="152400"/>
            <a:ext cx="7739062" cy="1062038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DIAGNOSIS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UBERCULOTIC</a:t>
            </a: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EFFUSION</a:t>
            </a:r>
            <a:endParaRPr lang="hr-HR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47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528" y="1916832"/>
            <a:ext cx="8534400" cy="3800475"/>
          </a:xfrm>
        </p:spPr>
        <p:txBody>
          <a:bodyPr/>
          <a:lstStyle/>
          <a:p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Proof of M. tuberculosis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in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the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punctate (directly or in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Lowenstein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culture)</a:t>
            </a: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Finding specific caseous granuloma in pleura</a:t>
            </a: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ADA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&gt; 40 U/L</a:t>
            </a: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PCR </a:t>
            </a:r>
            <a:r>
              <a:rPr lang="en" alt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(polymer</a:t>
            </a:r>
            <a:r>
              <a:rPr lang="sr-Latn-RS" alt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Latn-RS" altLang="sr-Latn-R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r-Latn-RS" alt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" alt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chain</a:t>
            </a:r>
            <a:r>
              <a:rPr lang="sr-Latn-RS" alt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reaction</a:t>
            </a:r>
            <a:r>
              <a:rPr lang="en" alt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Latn-RS" alt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determination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 presence of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sr-Latn-RS" altLang="sr-Latn-RS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uberculosis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DN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sr-Latn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-457200"/>
            <a:ext cx="6858000" cy="1981200"/>
          </a:xfrm>
        </p:spPr>
        <p:txBody>
          <a:bodyPr/>
          <a:lstStyle/>
          <a:p>
            <a:pPr>
              <a:defRPr/>
            </a:pPr>
            <a:r>
              <a:rPr lang="en" sz="3200" dirty="0"/>
              <a:t>    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TREATMENT</a:t>
            </a:r>
            <a:endParaRPr lang="hr-HR" sz="2800" b="1" dirty="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1628800"/>
            <a:ext cx="7300913" cy="3729013"/>
          </a:xfrm>
          <a:ln>
            <a:solidFill>
              <a:srgbClr val="FFFF00"/>
            </a:solidFill>
          </a:ln>
        </p:spPr>
        <p:txBody>
          <a:bodyPr/>
          <a:lstStyle/>
          <a:p>
            <a:endParaRPr lang="sr-Cyrl-CS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antituberculotic drugs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prednisolone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duration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treatment from 6 to 9 months</a:t>
            </a: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7813"/>
            <a:ext cx="8472488" cy="1150937"/>
          </a:xfrm>
        </p:spPr>
        <p:txBody>
          <a:bodyPr/>
          <a:lstStyle/>
          <a:p>
            <a:r>
              <a:rPr lang="en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MECHANISM</a:t>
            </a:r>
            <a:r>
              <a:rPr lang="sr-Latn-R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OF</a:t>
            </a:r>
            <a:r>
              <a:rPr lang="en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EMERGENCE</a:t>
            </a:r>
            <a:r>
              <a:rPr lang="sr-Cyrl-C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sr-Cyrl-C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</a:br>
            <a:r>
              <a:rPr lang="en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sr-Latn-R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PLEURAL </a:t>
            </a:r>
            <a:r>
              <a:rPr lang="sr-Latn-R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EFFUSION</a:t>
            </a:r>
            <a:endParaRPr lang="en-US" altLang="sr-Latn-RS" sz="32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52400" y="1571625"/>
            <a:ext cx="8705850" cy="4600575"/>
          </a:xfrm>
        </p:spPr>
        <p:txBody>
          <a:bodyPr/>
          <a:lstStyle/>
          <a:p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Transition of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pleural liquids between pleural capillar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ies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and pleural space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is regulated by the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principles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of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STARLING LAW</a:t>
            </a:r>
            <a:r>
              <a:rPr lang="sr-Latn-RS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OF</a:t>
            </a:r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TRANSCAPILLAR EXCHANGE </a:t>
            </a:r>
            <a:r>
              <a:rPr lang="sr-Latn-RS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LIQUIDS</a:t>
            </a: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3143250"/>
            <a:ext cx="365760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PLEURAL </a:t>
            </a: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EMPYEMA</a:t>
            </a:r>
            <a:endParaRPr lang="hr-HR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37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1357313"/>
            <a:ext cx="8763000" cy="5029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accumulation 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pus in intrapleural space</a:t>
            </a: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RS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50% 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of cases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are caused by bacterial pneumonia</a:t>
            </a: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Cyrl-RS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nfection of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pleural space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occurs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by direct spread and penetration of the infectious agent from surrounding foci or lymphogenously and hematogenously from distant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foci</a:t>
            </a:r>
            <a:endParaRPr lang="en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altLang="sr-Latn-RS" sz="2000" dirty="0">
                <a:effectLst/>
                <a:latin typeface="Times New Roman" panose="02020603050405020304" pitchFamily="18" charset="0"/>
              </a:rPr>
              <a:t>c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linical presentation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 - septicotoxemia</a:t>
            </a:r>
            <a:endParaRPr lang="hr-HR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altLang="sr-Latn-RS" sz="2000" dirty="0">
                <a:effectLst/>
                <a:latin typeface="Times New Roman" panose="02020603050405020304" pitchFamily="18" charset="0"/>
              </a:rPr>
              <a:t>m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ost severe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 complication - bronchopulmonary fistula</a:t>
            </a:r>
            <a:endParaRPr lang="hr-HR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r-HR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RS" altLang="sr-Latn-RS" sz="2000" dirty="0">
                <a:effectLst/>
                <a:latin typeface="Times New Roman" panose="02020603050405020304" pitchFamily="18" charset="0"/>
              </a:rPr>
              <a:t>c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hest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X-ray - hydro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aeric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 shadow</a:t>
            </a:r>
            <a:endParaRPr lang="hr-HR" altLang="sr-Latn-RS" sz="2000" dirty="0" smtClean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r-Latn-R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LEURAL</a:t>
            </a:r>
            <a:r>
              <a:rPr lang="en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EMPYEMA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263" y="1420813"/>
            <a:ext cx="8229600" cy="4530725"/>
          </a:xfrm>
          <a:ln>
            <a:solidFill>
              <a:schemeClr val="bg1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Sources of infection </a:t>
            </a:r>
            <a:r>
              <a:rPr lang="sr-Latn-RS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which may cause the</a:t>
            </a:r>
            <a:r>
              <a:rPr lang="en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empyema are: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b="1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" sz="20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" sz="2000" b="1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Intrathoracic</a:t>
            </a:r>
            <a:endParaRPr lang="sr-Cyrl-RS" sz="2000" b="1" u="sng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Empyema of pulmonary origin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the infection spreads from the pulmonary focus </a:t>
            </a:r>
            <a:r>
              <a:rPr lang="e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(bacterial pneumonia, lung abscess, bronchiectasis, and less often due to contamination after intrapleural perforation of a hydatid cyst, infected pulmonary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infarction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into the pleural </a:t>
            </a:r>
            <a:r>
              <a:rPr lang="sr-Latn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endParaRPr lang="sr-Cyrl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Empyema of extrapulmonary origin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the infection spreads from the chest wall, mediastinum or pericardium into the pleural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endParaRPr lang="sr-Cyrl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b="1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" sz="20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Extrathoracic</a:t>
            </a:r>
          </a:p>
          <a:p>
            <a:pPr>
              <a:defRPr/>
            </a:pPr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74CF6-FC4E-4E6E-BAE5-87641127240D}" type="slidenum">
              <a:rPr lang="sr-Latn-CS" altLang="sr-Latn-RS" smtClean="0"/>
              <a:pPr>
                <a:defRPr/>
              </a:pPr>
              <a:t>41</a:t>
            </a:fld>
            <a:endParaRPr lang="sr-Latn-CS" altLang="sr-Latn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1"/>
            <a:ext cx="8229600" cy="944141"/>
          </a:xfrm>
        </p:spPr>
        <p:txBody>
          <a:bodyPr/>
          <a:lstStyle/>
          <a:p>
            <a:pPr>
              <a:defRPr/>
            </a:pP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Empyema are caused by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Cyrl-RS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420813"/>
            <a:ext cx="8229600" cy="4530725"/>
          </a:xfrm>
          <a:ln>
            <a:solidFill>
              <a:schemeClr val="bg1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endParaRPr lang="sr-Cyrl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anaerobes </a:t>
            </a:r>
            <a:r>
              <a:rPr lang="en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30-70</a:t>
            </a: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sr-Cyrl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>
              <a:buFontTx/>
              <a:buChar char="-"/>
              <a:defRPr/>
            </a:pP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Stahylococcus </a:t>
            </a:r>
            <a:r>
              <a:rPr lang="en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aureus 25-35</a:t>
            </a: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sr-Cyrl-RS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>
              <a:buFontTx/>
              <a:buChar char="-"/>
              <a:defRPr/>
            </a:pP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gram-negative microorganisms 20-30 %</a:t>
            </a:r>
            <a:endParaRPr lang="sr-Cyrl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>
              <a:buFontTx/>
              <a:buChar char="-"/>
              <a:defRPr/>
            </a:pP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Streptococcus pneumoniae </a:t>
            </a:r>
            <a:r>
              <a:rPr lang="en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5-15</a:t>
            </a: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sr-Cyrl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Latn-RS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acterial </a:t>
            </a: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cultures are negative in 3-30 %</a:t>
            </a:r>
            <a:endParaRPr lang="sr-Cyrl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mixed </a:t>
            </a:r>
            <a:r>
              <a:rPr lang="en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infections 30-70%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F8BE8D-2DAC-4862-8C09-8450001E3020}" type="slidenum">
              <a:rPr lang="sr-Latn-CS" altLang="sr-Latn-RS" smtClean="0"/>
              <a:pPr>
                <a:defRPr/>
              </a:pPr>
              <a:t>42</a:t>
            </a:fld>
            <a:endParaRPr lang="sr-Latn-CS" altLang="sr-Latn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Clinical forms of empyema</a:t>
            </a: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sz="2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125538"/>
            <a:ext cx="8229600" cy="4530725"/>
          </a:xfrm>
          <a:ln>
            <a:solidFill>
              <a:schemeClr val="bg1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Clinical forms of </a:t>
            </a:r>
            <a:r>
              <a:rPr lang="en" sz="2000" b="1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empyema:</a:t>
            </a:r>
            <a:endParaRPr lang="en" sz="2000" b="1" u="sng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" sz="20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Acute </a:t>
            </a:r>
            <a:r>
              <a:rPr lang="sr-Latn-RS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pleural 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empyema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often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 parapneumonic origin with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signs</a:t>
            </a:r>
            <a:r>
              <a:rPr lang="sr-Latn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bronchopulmonary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infections </a:t>
            </a:r>
            <a:r>
              <a:rPr lang="e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(chest pain, dry or productive cough,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fever, malaise, </a:t>
            </a:r>
            <a:r>
              <a:rPr lang="e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loss of appetite and 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increased sweating, 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yspnea </a:t>
            </a:r>
            <a:r>
              <a:rPr lang="e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signs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intoxication)</a:t>
            </a:r>
            <a:endParaRPr lang="en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Chronic pleural </a:t>
            </a:r>
            <a:r>
              <a:rPr lang="en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empyema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represents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 advanced stage in the evolution of purulent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pleural disease</a:t>
            </a:r>
            <a:endParaRPr lang="sr-Cyrl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stages in the development of pleural empyema are:</a:t>
            </a:r>
            <a:endParaRPr lang="sr-Cyrl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Exudative phase</a:t>
            </a:r>
            <a:endParaRPr lang="sr-Cyrl-RS" sz="20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Fibropurulent </a:t>
            </a:r>
            <a:r>
              <a:rPr lang="en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endParaRPr lang="sr-Cyrl-RS" sz="20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Latn-RS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rganization phase</a:t>
            </a:r>
          </a:p>
          <a:p>
            <a:pPr>
              <a:defRPr/>
            </a:pPr>
            <a:endParaRPr lang="sr-Latn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BB671-ED10-4B98-B912-B7E89CD62BC3}" type="slidenum">
              <a:rPr lang="sr-Latn-CS" altLang="sr-Latn-RS" smtClean="0"/>
              <a:pPr>
                <a:defRPr/>
              </a:pPr>
              <a:t>43</a:t>
            </a:fld>
            <a:endParaRPr lang="sr-Latn-CS" altLang="sr-Latn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458788" y="115888"/>
            <a:ext cx="8229600" cy="1143000"/>
          </a:xfrm>
        </p:spPr>
        <p:txBody>
          <a:bodyPr/>
          <a:lstStyle/>
          <a:p>
            <a:r>
              <a:rPr lang="en" altLang="sr-Latn-RS" sz="2800" b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Diagnosis of empyema</a:t>
            </a:r>
            <a:endParaRPr lang="sr-Latn-RS" altLang="sr-Latn-RS" sz="2800" b="1" smtClean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900"/>
            <a:ext cx="8229600" cy="4530725"/>
          </a:xfrm>
          <a:ln>
            <a:solidFill>
              <a:schemeClr val="bg1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diagnosis is made based on the analysis of pleural fluid </a:t>
            </a:r>
            <a:r>
              <a:rPr lang="sr-Latn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 </a:t>
            </a:r>
            <a:r>
              <a:rPr lang="en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findings of biochemical analyses </a:t>
            </a:r>
            <a:r>
              <a:rPr lang="sr-Latn-RS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 pleural empyema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Cyrl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below 7.2</a:t>
            </a:r>
            <a:endParaRPr lang="en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glucose </a:t>
            </a:r>
            <a:r>
              <a:rPr lang="sr-Latn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pleural fluid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40mg/dl</a:t>
            </a: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pleural LDH increase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1000IU/l</a:t>
            </a: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increase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leukocytes, predominance of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polymorphonuclear cells</a:t>
            </a: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750CE7-E023-4E68-88CE-8BC6DF4E68D0}" type="slidenum">
              <a:rPr lang="sr-Latn-CS" altLang="sr-Latn-RS" smtClean="0"/>
              <a:pPr>
                <a:defRPr/>
              </a:pPr>
              <a:t>44</a:t>
            </a:fld>
            <a:endParaRPr lang="sr-Latn-CS" altLang="sr-Latn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062955"/>
          </a:xfrm>
        </p:spPr>
        <p:txBody>
          <a:bodyPr/>
          <a:lstStyle/>
          <a:p>
            <a:pPr>
              <a:defRPr/>
            </a:pP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 EMPYEMA</a:t>
            </a:r>
            <a:endParaRPr lang="sr-Latn-RS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69631"/>
          </a:xfrm>
          <a:ln>
            <a:solidFill>
              <a:schemeClr val="bg1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endParaRPr lang="sr-Cyrl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Medicinal:</a:t>
            </a: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antibiotics</a:t>
            </a:r>
            <a:endParaRPr lang="sr-Cyrl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Surgical:</a:t>
            </a:r>
            <a:r>
              <a:rPr lang="en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thoracic </a:t>
            </a: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drainage, intrapleural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 of fibrinolytics, video-assisted thoracoscopy (VATS), lung decortication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8CE7A-B377-457B-977F-4C8F93C02FD2}" type="slidenum">
              <a:rPr lang="sr-Latn-CS" altLang="sr-Latn-RS" smtClean="0"/>
              <a:pPr>
                <a:defRPr/>
              </a:pPr>
              <a:t>45</a:t>
            </a:fld>
            <a:endParaRPr lang="sr-Latn-CS" altLang="sr-Latn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043C2-53C7-458F-9BC7-EAB563635D5D}" type="slidenum">
              <a:rPr lang="sr-Latn-CS" altLang="sr-Latn-RS" smtClean="0"/>
              <a:pPr>
                <a:defRPr/>
              </a:pPr>
              <a:t>46</a:t>
            </a:fld>
            <a:endParaRPr lang="sr-Latn-CS" altLang="sr-Latn-R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98438" y="1196975"/>
            <a:ext cx="6008687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Malignant pleural effusion </a:t>
            </a:r>
            <a:r>
              <a:rPr lang="en" sz="20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(MPI</a:t>
            </a:r>
            <a:r>
              <a:rPr lang="en" sz="20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is</a:t>
            </a:r>
            <a:r>
              <a:rPr lang="sr-Latn-RS" sz="20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sign of</a:t>
            </a:r>
            <a:r>
              <a:rPr lang="en" sz="20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advanced </a:t>
            </a:r>
            <a:r>
              <a:rPr lang="en" sz="20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disease </a:t>
            </a:r>
            <a:endParaRPr lang="sr-Cyrl-RS" sz="20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complication of </a:t>
            </a:r>
            <a:r>
              <a:rPr lang="e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both thoracic and extrathoracic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malignancies</a:t>
            </a:r>
            <a:endParaRPr lang="sr-Cyrl-RS" sz="1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related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significant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symptoms </a:t>
            </a:r>
            <a:r>
              <a:rPr lang="e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mortality</a:t>
            </a:r>
            <a:endParaRPr lang="sr-Cyrl-RS" sz="1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inspite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 the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progress in the treatment of oncological patients, the treatment of MPI is predominantly palliative in 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endParaRPr lang="en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400" dirty="0">
                <a:effectLst/>
                <a:latin typeface="Comic Sans MS" panose="030F0702030302020204" pitchFamily="66" charset="0"/>
              </a:rPr>
              <a:t> </a:t>
            </a:r>
          </a:p>
        </p:txBody>
      </p:sp>
      <p:pic>
        <p:nvPicPr>
          <p:cNvPr id="86020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38" y="1557338"/>
            <a:ext cx="2879725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Rectangle 6"/>
          <p:cNvSpPr>
            <a:spLocks noChangeArrowheads="1"/>
          </p:cNvSpPr>
          <p:nvPr/>
        </p:nvSpPr>
        <p:spPr bwMode="auto">
          <a:xfrm>
            <a:off x="1043608" y="398896"/>
            <a:ext cx="66960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MALIGNANT PLEURAL </a:t>
            </a:r>
            <a:r>
              <a:rPr lang="sr-Latn-RS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EFFUSION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310946-579A-4750-9FD8-75C539335FDF}" type="slidenum">
              <a:rPr lang="sr-Latn-CS" altLang="sr-Latn-RS" smtClean="0"/>
              <a:pPr>
                <a:defRPr/>
              </a:pPr>
              <a:t>47</a:t>
            </a:fld>
            <a:endParaRPr lang="sr-Latn-CS" altLang="sr-Latn-RS"/>
          </a:p>
        </p:txBody>
      </p:sp>
      <p:sp>
        <p:nvSpPr>
          <p:cNvPr id="6" name="Rectangle 5"/>
          <p:cNvSpPr/>
          <p:nvPr/>
        </p:nvSpPr>
        <p:spPr>
          <a:xfrm>
            <a:off x="323850" y="1052513"/>
            <a:ext cx="8280400" cy="3665537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incidence of MPI in Europe is 375,000 - 400,000 per year</a:t>
            </a:r>
            <a:endParaRPr lang="sr-Cyrl-RS" altLang="sr-Latn-RS" sz="1800" b="1" u="sng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" altLang="sr-Latn-R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 </a:t>
            </a:r>
            <a:r>
              <a:rPr lang="en" altLang="sr-Latn-R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en" altLang="sr-Latn-R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causes</a:t>
            </a:r>
            <a:r>
              <a:rPr lang="sr-Latn-RS" altLang="sr-Latn-R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</a:t>
            </a:r>
            <a:r>
              <a:rPr lang="en" altLang="sr-Latn-R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" altLang="sr-Latn-R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Lung cancer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(about 40%)</a:t>
            </a: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Metastatic breast cancer disease (about 25%)</a:t>
            </a: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Lymphomas (about 10%)</a:t>
            </a: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Ovarian cancer (about 5%)</a:t>
            </a: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Gastrointestinal cancers (about 5%)</a:t>
            </a: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5%, it is not possible to detect the primary tumor</a:t>
            </a: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Mesothelioma is </a:t>
            </a:r>
            <a:r>
              <a:rPr lang="sr-Latn-RS" altLang="sr-Latn-R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lways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associated with the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formation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pleural effusion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sr-Latn-RS" altLang="sr-Latn-R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4"/>
          <p:cNvSpPr>
            <a:spLocks noChangeArrowheads="1"/>
          </p:cNvSpPr>
          <p:nvPr/>
        </p:nvSpPr>
        <p:spPr bwMode="auto">
          <a:xfrm>
            <a:off x="323528" y="404664"/>
            <a:ext cx="8496944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PATHOGENESIS OF MALIGNANT PLEURAL </a:t>
            </a:r>
            <a:r>
              <a:rPr lang="sr-Latn-RS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EFFUSION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950" y="1628775"/>
            <a:ext cx="4572000" cy="4505721"/>
          </a:xfrm>
          <a:prstGeom prst="rect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" altLang="sr-Latn-RS" sz="18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causes of 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MPI</a:t>
            </a:r>
            <a:endParaRPr lang="sr-Cyrl-RS" altLang="sr-Latn-RS" sz="1800" b="1" dirty="0">
              <a:solidFill>
                <a:srgbClr val="FFC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sr-Latn-RS" altLang="sr-Latn-R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Pleural </a:t>
            </a:r>
            <a:r>
              <a:rPr lang="en" altLang="sr-Latn-R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metastases </a:t>
            </a:r>
            <a:r>
              <a:rPr lang="en" altLang="sr-Latn-R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ich cause</a:t>
            </a:r>
            <a:r>
              <a:rPr lang="en" altLang="sr-Latn-R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altLang="sr-Latn-RS" sz="1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" altLang="sr-Latn-R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increased</a:t>
            </a:r>
            <a:r>
              <a:rPr lang="en" altLang="sr-Latn-R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permeability</a:t>
            </a:r>
            <a:r>
              <a:rPr lang="en" altLang="sr-Latn-R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altLang="sr-Latn-RS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alt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Pleural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metastases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 cause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obstructions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lymphatic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vessels</a:t>
            </a:r>
            <a:endParaRPr lang="sr-Cyrl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alt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Affection of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mediastinal lymphatic </a:t>
            </a:r>
            <a:endParaRPr lang="sr-Cyrl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nodes with reduced pleural lymphat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</a:t>
            </a:r>
            <a:endParaRPr lang="sr-Cyrl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alt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Obstruction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thoracic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(chylothorax)</a:t>
            </a:r>
            <a:endParaRPr lang="sr-Cyrl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endParaRPr lang="sr-Latn-RS" alt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Bronchial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obstruction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(reduced </a:t>
            </a:r>
            <a:endParaRPr lang="sr-Cyrl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pleural pressures)</a:t>
            </a:r>
            <a:endParaRPr lang="sr-Cyrl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endParaRPr lang="sr-Latn-RS" alt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Affection of the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pericardium </a:t>
            </a:r>
            <a:endParaRPr lang="sr-Latn-RS" alt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" altLang="sr-Latn-RS" sz="1800" dirty="0">
                <a:latin typeface="Comic Sans MS" panose="030F0702030302020204" pitchFamily="66" charset="0"/>
                <a:cs typeface="Calibri" panose="020F0502020204030204" pitchFamily="34" charset="0"/>
              </a:rPr>
              <a:t> </a:t>
            </a:r>
            <a:endParaRPr lang="sr-Latn-RS" altLang="sr-Latn-R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2363" y="1628775"/>
            <a:ext cx="3644900" cy="20127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" altLang="sr-Latn-RS" sz="18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Indirect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 of 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MPI</a:t>
            </a:r>
            <a:endParaRPr lang="sr-Cyrl-RS" altLang="sr-Latn-RS" sz="1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sr-Latn-RS" altLang="sr-Latn-RS" sz="1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Hyponatremia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ostob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structive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pneumonitis 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ulmonary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embolism 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sr-Latn-RS" altLang="sr-Latn-RS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404813"/>
            <a:ext cx="8382000" cy="914400"/>
          </a:xfrm>
        </p:spPr>
        <p:txBody>
          <a:bodyPr/>
          <a:lstStyle/>
          <a:p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CHARACTERISTI</a:t>
            </a:r>
            <a:r>
              <a:rPr lang="sr-Latn-R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CS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sr-Latn-R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MALIGNANT </a:t>
            </a:r>
            <a:r>
              <a:rPr lang="sr-Latn-R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EFFUSION</a:t>
            </a:r>
            <a:r>
              <a:rPr lang="hr-HR" altLang="sr-Latn-RS" sz="2800" b="1" dirty="0" smtClean="0">
                <a:solidFill>
                  <a:schemeClr val="hlink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hr-HR" altLang="sr-Latn-RS" sz="2800" b="1" dirty="0" smtClean="0">
                <a:solidFill>
                  <a:schemeClr val="hlink"/>
                </a:solidFill>
                <a:effectLst/>
                <a:latin typeface="Times New Roman" panose="02020603050405020304" pitchFamily="18" charset="0"/>
              </a:rPr>
            </a:br>
            <a:endParaRPr lang="hr-HR" altLang="sr-Latn-RS" sz="2800" b="1" dirty="0" smtClean="0">
              <a:solidFill>
                <a:schemeClr val="hlink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78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2132856"/>
            <a:ext cx="8286750" cy="3566269"/>
          </a:xfrm>
          <a:ln>
            <a:solidFill>
              <a:schemeClr val="bg1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exudate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defRPr/>
            </a:pP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atypical, malignant cells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in the sediment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defRPr/>
            </a:pP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the content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of glucose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is over 4.4 mmol/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l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(opposite from the TB </a:t>
            </a:r>
            <a:r>
              <a:rPr lang="sr-Latn-RS" altLang="sr-Latn-RS" sz="2000" dirty="0" smtClean="0">
                <a:effectLst/>
                <a:latin typeface="Times New Roman" panose="02020603050405020304" pitchFamily="18" charset="0"/>
              </a:rPr>
              <a:t>effusion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549275"/>
            <a:ext cx="8382000" cy="381000"/>
          </a:xfrm>
        </p:spPr>
        <p:txBody>
          <a:bodyPr/>
          <a:lstStyle/>
          <a:p>
            <a:r>
              <a:rPr lang="en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MECHANISM </a:t>
            </a:r>
            <a:r>
              <a:rPr lang="sr-Latn-R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EMERGENCE </a:t>
            </a:r>
            <a:r>
              <a:rPr lang="sr-Latn-R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PLEURAL </a:t>
            </a:r>
            <a:r>
              <a:rPr lang="sr-Latn-RS" altLang="sr-Latn-RS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EFFUSION</a:t>
            </a:r>
            <a:endParaRPr lang="en-US" altLang="sr-Latn-RS" sz="32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1714500"/>
            <a:ext cx="8572500" cy="4357688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endParaRPr lang="sr-Cyrl-C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RS" altLang="sr-Latn-RS" sz="2400" dirty="0">
                <a:effectLst/>
                <a:latin typeface="Times New Roman" panose="02020603050405020304" pitchFamily="18" charset="0"/>
              </a:rPr>
              <a:t>H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ydrostatic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capillary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pressure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in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parietal pleura is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30 cm H</a:t>
            </a:r>
            <a:r>
              <a:rPr lang="en" altLang="sr-Latn-RS" sz="2400" b="1" baseline="-25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, a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nd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intrapleural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5 cm 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H</a:t>
            </a:r>
            <a:r>
              <a:rPr lang="en" altLang="sr-Latn-RS" sz="2400" b="1" baseline="-250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, which pulls in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the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liquid in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pleural space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The m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ovement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liquids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is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oppose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d by the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oncotic pressure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of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plasma which is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34cm 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H</a:t>
            </a:r>
            <a:r>
              <a:rPr lang="en" altLang="sr-Latn-RS" sz="2400" b="1" baseline="-250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,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while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oncotic pressure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pleural liquids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measures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5 cm 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H</a:t>
            </a:r>
            <a:r>
              <a:rPr lang="en" altLang="sr-Latn-RS" sz="2400" b="1" baseline="-250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O,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a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nd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the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gradient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is 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29 cm H</a:t>
            </a:r>
            <a:r>
              <a:rPr lang="en" altLang="sr-Latn-RS" sz="2400" b="1" baseline="-250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en-US" altLang="sr-Latn-RS" sz="24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83140-E137-455A-85AF-F1F9DE13FE2B}" type="slidenum">
              <a:rPr lang="sr-Latn-CS" altLang="sr-Latn-RS" smtClean="0"/>
              <a:pPr>
                <a:defRPr/>
              </a:pPr>
              <a:t>50</a:t>
            </a:fld>
            <a:endParaRPr lang="sr-Latn-CS" altLang="sr-Latn-RS"/>
          </a:p>
        </p:txBody>
      </p:sp>
      <p:sp>
        <p:nvSpPr>
          <p:cNvPr id="91139" name="Rectangle 4"/>
          <p:cNvSpPr>
            <a:spLocks noChangeArrowheads="1"/>
          </p:cNvSpPr>
          <p:nvPr/>
        </p:nvSpPr>
        <p:spPr bwMode="auto">
          <a:xfrm>
            <a:off x="395537" y="404813"/>
            <a:ext cx="817220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</a:t>
            </a:r>
            <a:r>
              <a:rPr lang="sr-Latn-RS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</a:t>
            </a:r>
            <a:r>
              <a:rPr lang="en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MPI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850" y="1484313"/>
            <a:ext cx="8496300" cy="4392612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r>
              <a:rPr lang="en" sz="20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depends on the size of the effusion, the rate of accumulation and general condition of the patient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endParaRPr lang="sr-Latn-RS" sz="2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dyspnea 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hest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pain	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cough 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sr-Latn-R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general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symptoms (anorexia, loss of 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weight, fever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4"/>
          <p:cNvSpPr>
            <a:spLocks noChangeArrowheads="1"/>
          </p:cNvSpPr>
          <p:nvPr/>
        </p:nvSpPr>
        <p:spPr bwMode="auto">
          <a:xfrm>
            <a:off x="576263" y="404813"/>
            <a:ext cx="79914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 OF MPI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950" y="1557338"/>
            <a:ext cx="7777163" cy="2956900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>
              <a:tabLst>
                <a:tab pos="457200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tabLst>
                <a:tab pos="457200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tabLst>
                <a:tab pos="457200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tabLst>
                <a:tab pos="457200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tabLst>
                <a:tab pos="457200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 </a:t>
            </a:r>
            <a:r>
              <a:rPr lang="en" altLang="sr-Latn-R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" altLang="sr-Latn-R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non-specific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CT </a:t>
            </a:r>
            <a:endParaRPr lang="sr-Latn-RS" altLang="sr-Latn-RS" sz="1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Thickening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pleura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" altLang="sr-Latn-R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Nodular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 the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pleura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Parietal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pleural thickening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larger than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Spreading of patological process to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mediastinal pleura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Calcifications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suggest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benign process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In many cases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malignant disease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be visible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(breast, lung...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6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125538"/>
            <a:ext cx="2563813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13" y="4581525"/>
            <a:ext cx="20796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4"/>
          <p:cNvSpPr>
            <a:spLocks noChangeArrowheads="1"/>
          </p:cNvSpPr>
          <p:nvPr/>
        </p:nvSpPr>
        <p:spPr bwMode="auto">
          <a:xfrm>
            <a:off x="576263" y="404813"/>
            <a:ext cx="79914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 OF MPI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950" y="1628775"/>
            <a:ext cx="8820150" cy="4452116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/CT</a:t>
            </a:r>
            <a:r>
              <a:rPr lang="en" altLang="sr-Latn-R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More sensitive from the classical CT in diagnostics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malignant diseases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pleura and differentiation from the benign process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Bronchoscopy</a:t>
            </a:r>
            <a:r>
              <a:rPr lang="en" altLang="sr-Latn-R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" altLang="sr-Latn-R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or secondary tumors in the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lungs</a:t>
            </a:r>
            <a:endParaRPr lang="sr-Latn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endParaRPr lang="sr-Latn-RS" altLang="sr-Latn-RS" sz="1800" b="1" dirty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Thoracentesis</a:t>
            </a:r>
            <a:r>
              <a:rPr lang="en" altLang="sr-Latn-RS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tology </a:t>
            </a: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positive in </a:t>
            </a:r>
            <a:r>
              <a:rPr lang="en" altLang="sr-Latn-RS" sz="1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54-63%</a:t>
            </a: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the 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first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sample 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the 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pleural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fluid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" altLang="sr-Latn-RS" sz="1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72%</a:t>
            </a: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the second sample in and </a:t>
            </a:r>
            <a:r>
              <a:rPr lang="en" altLang="sr-Latn-RS" sz="1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77%</a:t>
            </a: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the third 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sample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Percutaneous </a:t>
            </a: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blind biopsy of the pleura enlarges the possibility of a positive finding for </a:t>
            </a:r>
            <a:r>
              <a:rPr lang="en" altLang="sr-Latn-RS" sz="1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" altLang="sr-Latn-RS" sz="18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but 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the </a:t>
            </a: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same time 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increase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the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risk from </a:t>
            </a:r>
            <a:r>
              <a:rPr lang="sr-Latn-RS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" altLang="sr-Latn-RS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neumothorax </a:t>
            </a:r>
            <a:endParaRPr lang="sr-Cyrl-RS" altLang="sr-Latn-R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Percutaneous blind biopsy 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pleura </a:t>
            </a:r>
            <a:r>
              <a:rPr lang="en" altLang="sr-Latn-R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because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uneven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pleura</a:t>
            </a:r>
            <a:endParaRPr lang="sr-Cyrl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sr-Latn-RS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ATS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direct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ua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lization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 </a:t>
            </a:r>
            <a:r>
              <a:rPr lang="sr-Latn-RS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pleura.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Pleurodesis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may be performed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same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act.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Diagnostic success rate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%.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4"/>
          <p:cNvSpPr>
            <a:spLocks noChangeArrowheads="1"/>
          </p:cNvSpPr>
          <p:nvPr/>
        </p:nvSpPr>
        <p:spPr bwMode="auto">
          <a:xfrm>
            <a:off x="576263" y="404813"/>
            <a:ext cx="79914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MPI 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463" y="1363663"/>
            <a:ext cx="4572000" cy="32410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" altLang="sr-Latn-RS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MPI can be treated </a:t>
            </a:r>
            <a:r>
              <a:rPr lang="sr-Latn-RS" altLang="sr-Latn-RS" sz="2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" altLang="sr-Latn-RS" sz="2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en" altLang="sr-Latn-RS" sz="2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ways:</a:t>
            </a:r>
            <a:endParaRPr lang="sr-Cyrl-RS" altLang="sr-Latn-RS" sz="2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endParaRPr lang="sr-Latn-RS" altLang="sr-Latn-RS" sz="1200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endParaRPr lang="sr-Latn-RS" altLang="sr-Latn-RS" sz="12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Clinical </a:t>
            </a:r>
            <a:r>
              <a:rPr lang="sr-Latn-RS" altLang="sr-Latn-R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bservation</a:t>
            </a:r>
            <a:endParaRPr lang="sr-Latn-RS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Specific 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antitumor therapy</a:t>
            </a: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Repeated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thoracentesis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Pleural drainage  </a:t>
            </a:r>
            <a:endParaRPr lang="sr-Latn-RS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Pleurodesis</a:t>
            </a:r>
            <a:endParaRPr lang="en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PP 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shunt</a:t>
            </a: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Surgical 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" altLang="sr-Latn-RS" sz="1800" dirty="0">
                <a:latin typeface="Comic Sans MS" panose="030F0702030302020204" pitchFamily="66" charset="0"/>
                <a:cs typeface="Calibri" panose="020F0502020204030204" pitchFamily="34" charset="0"/>
              </a:rPr>
              <a:t> </a:t>
            </a:r>
            <a:endParaRPr lang="sr-Latn-RS" altLang="sr-Latn-R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12690" y="1358819"/>
            <a:ext cx="4531310" cy="32458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Optimal strategy 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depends from the clinical 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altLang="sr-Latn-RS" sz="1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sr-Latn-RS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Performance 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  <a:endParaRPr lang="sr-Latn-RS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Size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effusion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reaccumulation </a:t>
            </a:r>
            <a:endParaRPr lang="sr-Latn-RS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therapi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thoracentesis provide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sr-Cyrl-RS" altLang="sr-Latn-R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</a:pP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" altLang="sr-Latn-R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symptomatic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relief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ype of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malignant diseases </a:t>
            </a:r>
            <a:endParaRPr lang="sr-Latn-RS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buFont typeface="Wingdings" panose="05000000000000000000" pitchFamily="2" charset="2"/>
              <a:buChar char=""/>
            </a:pP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ossibilities</a:t>
            </a:r>
            <a:r>
              <a:rPr lang="sr-Latn-RS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oncological </a:t>
            </a:r>
            <a:endParaRPr lang="sr-Cyrl-RS" altLang="sr-Latn-R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</a:pPr>
            <a:r>
              <a:rPr lang="en" alt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sr-Latn-RS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sr-Latn-RS" altLang="sr-Latn-RS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4"/>
          <p:cNvSpPr>
            <a:spLocks noChangeArrowheads="1"/>
          </p:cNvSpPr>
          <p:nvPr/>
        </p:nvSpPr>
        <p:spPr bwMode="auto">
          <a:xfrm>
            <a:off x="576263" y="404813"/>
            <a:ext cx="79914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PERMANENT INTRAPLEURAL CATHETER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412776"/>
            <a:ext cx="5184775" cy="487607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8963" algn="l"/>
              </a:tabLs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IPC is 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choice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 for 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MPI 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are 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associated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respiratory insufficiency</a:t>
            </a:r>
            <a:endParaRPr lang="sr-Cyrl-RS" altLang="sr-Latn-RS" sz="1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</a:t>
            </a:r>
            <a:r>
              <a:rPr lang="en" altLang="sr-Latn-RS" sz="1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</a:t>
            </a:r>
            <a:r>
              <a:rPr lang="en" altLang="sr-Latn-RS" sz="1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IPC over </a:t>
            </a:r>
            <a:endParaRPr lang="sr-Cyrl-RS" altLang="sr-Latn-RS" sz="1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" altLang="sr-Latn-RS" sz="1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" altLang="sr-Latn-RS" sz="1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pleurodesis </a:t>
            </a:r>
            <a:r>
              <a:rPr lang="en" altLang="sr-Latn-RS" sz="1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Cyrl-RS" altLang="sr-Latn-RS" sz="1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altLang="sr-Latn-RS" sz="1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Pleurodesis is useful only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completely expanded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lungs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evacuation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fluid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Lungs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are not completely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expand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ible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(captured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lungs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are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convenient</a:t>
            </a:r>
            <a:endParaRPr lang="sr-Cyrl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Failure of pleurodesis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progressive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increas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longer survival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patient</a:t>
            </a:r>
            <a:endParaRPr lang="sr-Cyrl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IPCs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bring to spontaneous pleurodesis in 40–58% of patients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" altLang="sr-Latn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sr-Latn-RS" altLang="sr-Latn-RS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523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475" y="2276475"/>
            <a:ext cx="3573463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D6A7CD-0E83-4B3A-8D0B-52ADF59D78C2}" type="slidenum">
              <a:rPr lang="sr-Latn-CS" altLang="sr-Latn-RS" smtClean="0"/>
              <a:pPr>
                <a:defRPr/>
              </a:pPr>
              <a:t>55</a:t>
            </a:fld>
            <a:endParaRPr lang="sr-Latn-CS" altLang="sr-Latn-RS"/>
          </a:p>
        </p:txBody>
      </p:sp>
      <p:sp>
        <p:nvSpPr>
          <p:cNvPr id="96259" name="Rectangle 4"/>
          <p:cNvSpPr>
            <a:spLocks noChangeArrowheads="1"/>
          </p:cNvSpPr>
          <p:nvPr/>
        </p:nvSpPr>
        <p:spPr bwMode="auto">
          <a:xfrm>
            <a:off x="457200" y="333375"/>
            <a:ext cx="7993063" cy="3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r-Latn-RS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LEURODESIS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066088" cy="403225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r>
              <a:rPr lang="en" sz="19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definitive method of treating a small pleural effusion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en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TAL</a:t>
            </a:r>
            <a:r>
              <a:rPr lang="sr-Latn-R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the most commonly used agent for pleurodesis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endParaRPr lang="sr-Latn-RS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en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two application methods: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r>
              <a:rPr lang="en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sr-Latn-R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scattering of talc during </a:t>
            </a:r>
            <a:r>
              <a:rPr lang="sr-Latn-R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ATS in the form of dry powder </a:t>
            </a:r>
            <a:endParaRPr lang="sr-Latn-RS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r>
              <a:rPr lang="sr-Latn-R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sr-Latn-R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talc mixed with sterile fluid is injected through the thoracic drain</a:t>
            </a:r>
            <a:endParaRPr lang="en-US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626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149725"/>
            <a:ext cx="3194050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4"/>
          <p:cNvSpPr>
            <a:spLocks noChangeArrowheads="1"/>
          </p:cNvSpPr>
          <p:nvPr/>
        </p:nvSpPr>
        <p:spPr bwMode="auto">
          <a:xfrm>
            <a:off x="465138" y="404813"/>
            <a:ext cx="79930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r-Latn-RS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LEURODESIS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1288" y="1557338"/>
            <a:ext cx="8640762" cy="36576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 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c, other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substances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use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" altLang="sr-Latn-R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pleurodesis </a:t>
            </a:r>
            <a:r>
              <a:rPr lang="en" altLang="sr-Latn-RS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are:</a:t>
            </a:r>
            <a:endParaRPr lang="sr-Cyrl-RS" altLang="sr-Latn-RS" sz="1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Antibiotics (tetracyclines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minocycline, doxycycline)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Antimalari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(quinacrine, mepacrine)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Antineoplastic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drugs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(bleomycin,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5-fluorouracil,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mitomycin)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Povidone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iodine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Radioactive colloidal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gold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utologous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blood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Fibrin glue 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Biological means (</a:t>
            </a:r>
            <a:r>
              <a:rPr lang="en" altLang="sr-Latn-R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Corinebacterium </a:t>
            </a:r>
            <a:r>
              <a:rPr lang="sr-Latn-RS" altLang="sr-Latn-R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" altLang="sr-Latn-R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arvum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BCG)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sr-Latn-R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Nitrates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Mechanical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pleurodesis (VATS)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" altLang="sr-Latn-RS" sz="1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4"/>
          <p:cNvSpPr>
            <a:spLocks noChangeArrowheads="1"/>
          </p:cNvSpPr>
          <p:nvPr/>
        </p:nvSpPr>
        <p:spPr bwMode="auto">
          <a:xfrm>
            <a:off x="465138" y="404813"/>
            <a:ext cx="7993062" cy="3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CONTRAINDICATIONS FOR </a:t>
            </a:r>
            <a:r>
              <a:rPr lang="en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PLEURODESI</a:t>
            </a:r>
            <a:r>
              <a:rPr lang="sr-Latn-RS" altLang="sr-Latn-RS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950" y="1484313"/>
            <a:ext cx="8928100" cy="4600575"/>
          </a:xfrm>
        </p:spPr>
        <p:txBody>
          <a:bodyPr/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r>
              <a:rPr lang="en" sz="18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Absolute</a:t>
            </a:r>
            <a:r>
              <a:rPr lang="en" sz="18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Latn-RS" sz="1800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en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absence of cessation of dyspnoea after thoracocethesis, extensive tumor entrapment of the lung, obstruction of the main bronchus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r>
              <a:rPr lang="en" sz="18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Relative </a:t>
            </a:r>
            <a:endParaRPr lang="sr-Latn-RS" sz="18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estimated short survival, extensive metastatic disease, low performance status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contin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uous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ir leakage, low </a:t>
            </a:r>
            <a:r>
              <a:rPr lang="en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 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effusions, severe accompanying lung disease (severe COPD)</a:t>
            </a:r>
            <a:endParaRPr lang="sr-Latn-RS" sz="1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" sz="1800" b="1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Complications </a:t>
            </a:r>
            <a:r>
              <a:rPr lang="en" sz="18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of pleurodesis</a:t>
            </a:r>
            <a:endParaRPr lang="sr-Latn-RS" sz="1800" b="1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pleuric pain</a:t>
            </a:r>
            <a:endParaRPr lang="sr-Latn-RS" sz="1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fever</a:t>
            </a:r>
            <a:endParaRPr lang="sr-Cyrl-RS" sz="1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  <a:endParaRPr lang="pl-PL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empyema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skin damage</a:t>
            </a:r>
            <a:endParaRPr lang="pl-PL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Latn-RS" dirty="0">
              <a:solidFill>
                <a:prstClr val="black"/>
              </a:solidFill>
              <a:latin typeface="Roboto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4"/>
          <p:cNvSpPr>
            <a:spLocks noChangeArrowheads="1"/>
          </p:cNvSpPr>
          <p:nvPr/>
        </p:nvSpPr>
        <p:spPr bwMode="auto">
          <a:xfrm>
            <a:off x="465138" y="404813"/>
            <a:ext cx="79930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PLEUROPERITONEAL SHUNT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331" name="Content Placeholder 2"/>
          <p:cNvSpPr txBox="1">
            <a:spLocks/>
          </p:cNvSpPr>
          <p:nvPr/>
        </p:nvSpPr>
        <p:spPr bwMode="auto">
          <a:xfrm>
            <a:off x="250825" y="1484313"/>
            <a:ext cx="6459538" cy="4351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61950" indent="-361950" defTabSz="6858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14350" indent="-1714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57250" indent="-171450" defTabSz="6858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00150" indent="-17145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43050" indent="-171450" defTabSz="6858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000250" indent="-171450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457450" indent="-171450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914650" indent="-171450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371850" indent="-171450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pleuroperitoneal </a:t>
            </a: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shunt connects the pleural and peritoneal cavity with a one-way catheter with a </a:t>
            </a:r>
            <a:r>
              <a:rPr lang="en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valve</a:t>
            </a:r>
            <a:endParaRPr lang="sr-Latn-RS" altLang="sr-Latn-R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be used as an alterative in patients with trapped lungs or after failure of pleurodesis</a:t>
            </a: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en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recommended, because this method preserves the nutritional status of </a:t>
            </a:r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patient</a:t>
            </a:r>
            <a:endParaRPr lang="en-U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9332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763" y="3836988"/>
            <a:ext cx="376078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4"/>
          <p:cNvSpPr>
            <a:spLocks noChangeArrowheads="1"/>
          </p:cNvSpPr>
          <p:nvPr/>
        </p:nvSpPr>
        <p:spPr bwMode="auto">
          <a:xfrm>
            <a:off x="465138" y="404813"/>
            <a:ext cx="79930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 OF MPI TREATMENT</a:t>
            </a:r>
            <a:endParaRPr lang="en-US" altLang="sr-Latn-R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850" y="1343025"/>
            <a:ext cx="7843838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reduction of dysp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nea</a:t>
            </a:r>
            <a:endParaRPr lang="en" sz="1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prevention of 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effusion</a:t>
            </a: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reaccumulation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en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improving the quality of life</a:t>
            </a:r>
            <a:endParaRPr lang="sr-Latn-RS" sz="1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endParaRPr lang="sr-Latn-RS" sz="1800" dirty="0" smtClean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endParaRPr lang="en-US" sz="24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10035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429000"/>
            <a:ext cx="2141537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348038" y="4122738"/>
            <a:ext cx="984250" cy="679450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035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411538"/>
            <a:ext cx="2141538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5750" y="285750"/>
            <a:ext cx="8526463" cy="962025"/>
          </a:xfrm>
        </p:spPr>
        <p:txBody>
          <a:bodyPr/>
          <a:lstStyle/>
          <a:p>
            <a:r>
              <a:rPr lang="en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MECHANISM </a:t>
            </a:r>
            <a:r>
              <a:rPr lang="sr-Latn-RS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EMERGENCE </a:t>
            </a:r>
            <a:r>
              <a:rPr lang="sr-Latn-RS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PLEURAL </a:t>
            </a:r>
            <a:r>
              <a:rPr lang="sr-Latn-RS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EFFUSION</a:t>
            </a:r>
            <a:endParaRPr lang="en-US" altLang="sr-Latn-RS" sz="36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2071688"/>
            <a:ext cx="8786813" cy="4089400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sr-Latn-RS" altLang="sr-Latn-RS" sz="2400" dirty="0">
                <a:effectLst/>
                <a:latin typeface="Times New Roman" panose="02020603050405020304" pitchFamily="18" charset="0"/>
              </a:rPr>
              <a:t>G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radient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of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hydrostatic and oncotic pressure on the level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parietal pleura is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34 – 29 = 5 cm 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H</a:t>
            </a:r>
            <a:r>
              <a:rPr lang="en" altLang="sr-Latn-RS" sz="2400" b="1" baseline="-25000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en" altLang="sr-Latn-R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, which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creates the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conditions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for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liquids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exudation from the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capillar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ies of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parietal pleura in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pleural space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151063"/>
            <a:ext cx="7772400" cy="1244600"/>
          </a:xfrm>
        </p:spPr>
        <p:txBody>
          <a:bodyPr/>
          <a:lstStyle/>
          <a:p>
            <a:r>
              <a:rPr lang="en" altLang="sr-Latn-RS" sz="40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Algorithm in </a:t>
            </a:r>
            <a:r>
              <a:rPr lang="sr-Latn-RS" altLang="sr-Latn-RS" sz="40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the </a:t>
            </a:r>
            <a:r>
              <a:rPr lang="en" altLang="sr-Latn-RS" sz="40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diagnostics </a:t>
            </a:r>
            <a:r>
              <a:rPr lang="sr-Latn-RS" altLang="sr-Latn-RS" sz="40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40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pleural </a:t>
            </a:r>
            <a:r>
              <a:rPr lang="sr-Latn-RS" altLang="sr-Latn-RS" sz="40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effusion</a:t>
            </a:r>
            <a:endParaRPr lang="en-GB" altLang="sr-Latn-RS" sz="4000" b="1" i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9"/>
          <p:cNvSpPr txBox="1">
            <a:spLocks noChangeArrowheads="1"/>
          </p:cNvSpPr>
          <p:nvPr/>
        </p:nvSpPr>
        <p:spPr bwMode="auto">
          <a:xfrm>
            <a:off x="381000" y="360363"/>
            <a:ext cx="8079432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2800" b="1" dirty="0">
              <a:latin typeface="Swiss Black YU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2800" b="1" dirty="0">
              <a:latin typeface="Swiss Black YU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latin typeface="Swiss Black YU" pitchFamily="34" charset="0"/>
              </a:rPr>
              <a:t> </a:t>
            </a:r>
            <a:r>
              <a:rPr lang="sr-Latn-RS" altLang="sr-Latn-RS" sz="2800" b="1" dirty="0" smtClean="0">
                <a:latin typeface="Swiss Black YU" pitchFamily="34" charset="0"/>
              </a:rPr>
              <a:t>     </a:t>
            </a:r>
            <a:r>
              <a:rPr lang="en" altLang="sr-Latn-RS" sz="2800" b="1" dirty="0" smtClean="0">
                <a:latin typeface="Times New Roman" panose="02020603050405020304" pitchFamily="18" charset="0"/>
              </a:rPr>
              <a:t>ANAMNESIS</a:t>
            </a:r>
            <a:endParaRPr lang="sl-SI" altLang="sr-Latn-RS" sz="2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2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2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2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latin typeface="Times New Roman" panose="02020603050405020304" pitchFamily="18" charset="0"/>
              </a:rPr>
              <a:t>  </a:t>
            </a:r>
            <a:r>
              <a:rPr lang="sr-Latn-RS" altLang="sr-Latn-RS" sz="2800" b="1" dirty="0" smtClean="0">
                <a:latin typeface="Times New Roman" panose="02020603050405020304" pitchFamily="18" charset="0"/>
              </a:rPr>
              <a:t>                 </a:t>
            </a:r>
            <a:r>
              <a:rPr lang="en" altLang="sr-Latn-RS" sz="2800" b="1" dirty="0" smtClean="0">
                <a:latin typeface="Times New Roman" panose="02020603050405020304" pitchFamily="18" charset="0"/>
              </a:rPr>
              <a:t>CLINICAL </a:t>
            </a:r>
            <a:r>
              <a:rPr lang="sr-Latn-RS" altLang="sr-Latn-RS" sz="2800" b="1" dirty="0" smtClean="0">
                <a:latin typeface="Times New Roman" panose="02020603050405020304" pitchFamily="18" charset="0"/>
              </a:rPr>
              <a:t>EXAM</a:t>
            </a:r>
            <a:endParaRPr lang="sl-SI" altLang="sr-Latn-RS" sz="2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2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2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latin typeface="Times New Roman" panose="02020603050405020304" pitchFamily="18" charset="0"/>
              </a:rPr>
              <a:t>                            </a:t>
            </a:r>
            <a:r>
              <a:rPr lang="sr-Latn-RS" altLang="sr-Latn-RS" sz="2800" b="1" dirty="0" smtClean="0">
                <a:latin typeface="Times New Roman" panose="02020603050405020304" pitchFamily="18" charset="0"/>
              </a:rPr>
              <a:t>      </a:t>
            </a:r>
            <a:r>
              <a:rPr lang="en" altLang="sr-Latn-RS" sz="2800" b="1" dirty="0" smtClean="0">
                <a:latin typeface="Times New Roman" panose="02020603050405020304" pitchFamily="18" charset="0"/>
              </a:rPr>
              <a:t>CHEST</a:t>
            </a:r>
            <a:r>
              <a:rPr lang="sr-Latn-RS" altLang="sr-Latn-RS" sz="2800" b="1" dirty="0" smtClean="0">
                <a:latin typeface="Times New Roman" panose="02020603050405020304" pitchFamily="18" charset="0"/>
              </a:rPr>
              <a:t> RADIOGRAPHY</a:t>
            </a:r>
            <a:endParaRPr lang="en-US" altLang="sr-Latn-RS" sz="2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2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2800" b="1" dirty="0">
              <a:latin typeface="Swiss Black YU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latin typeface="Swiss Black YU" pitchFamily="34" charset="0"/>
              </a:rPr>
              <a:t>    </a:t>
            </a:r>
            <a:endParaRPr lang="en-US" altLang="sr-Latn-RS" sz="2800" b="1" dirty="0">
              <a:latin typeface="Swiss Black YU" pitchFamily="34" charset="0"/>
            </a:endParaRPr>
          </a:p>
        </p:txBody>
      </p:sp>
      <p:sp>
        <p:nvSpPr>
          <p:cNvPr id="103427" name="AutoShape 10"/>
          <p:cNvSpPr>
            <a:spLocks noChangeArrowheads="1"/>
          </p:cNvSpPr>
          <p:nvPr/>
        </p:nvSpPr>
        <p:spPr bwMode="auto">
          <a:xfrm>
            <a:off x="4420716" y="5445224"/>
            <a:ext cx="3810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4400" dirty="0" smtClean="0">
                <a:latin typeface="Swiss Black YU" pitchFamily="34" charset="0"/>
              </a:rPr>
              <a:t>            </a:t>
            </a:r>
            <a:endParaRPr lang="sr-Latn-CS" altLang="sr-Latn-RS" sz="4400" dirty="0">
              <a:latin typeface="Swiss Black YU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Oval 14"/>
          <p:cNvSpPr>
            <a:spLocks noChangeArrowheads="1"/>
          </p:cNvSpPr>
          <p:nvPr/>
        </p:nvSpPr>
        <p:spPr bwMode="auto">
          <a:xfrm>
            <a:off x="7010400" y="5715000"/>
            <a:ext cx="15240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05475" name="Rectangle 4"/>
          <p:cNvSpPr>
            <a:spLocks noChangeArrowheads="1"/>
          </p:cNvSpPr>
          <p:nvPr/>
        </p:nvSpPr>
        <p:spPr bwMode="auto">
          <a:xfrm>
            <a:off x="428625" y="214313"/>
            <a:ext cx="54864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Cyrl-CS" altLang="sr-Latn-RS" sz="4400">
              <a:latin typeface="Swiss Black YU" pitchFamily="34" charset="0"/>
            </a:endParaRPr>
          </a:p>
        </p:txBody>
      </p:sp>
      <p:sp>
        <p:nvSpPr>
          <p:cNvPr id="105476" name="Text Box 6"/>
          <p:cNvSpPr txBox="1">
            <a:spLocks noChangeArrowheads="1"/>
          </p:cNvSpPr>
          <p:nvPr/>
        </p:nvSpPr>
        <p:spPr bwMode="auto">
          <a:xfrm>
            <a:off x="428625" y="285750"/>
            <a:ext cx="550068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RS" altLang="sr-Latn-RS" sz="2000" b="1" dirty="0" smtClean="0"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000" b="1" dirty="0" smtClean="0">
                <a:latin typeface="Times New Roman" panose="02020603050405020304" pitchFamily="18" charset="0"/>
              </a:rPr>
              <a:t>IF </a:t>
            </a:r>
            <a:r>
              <a:rPr lang="sr-Latn-RS" altLang="sr-Latn-RS" sz="2000" b="1" dirty="0" smtClean="0">
                <a:latin typeface="Times New Roman" panose="02020603050405020304" pitchFamily="18" charset="0"/>
              </a:rPr>
              <a:t>THE </a:t>
            </a:r>
            <a:r>
              <a:rPr lang="en" altLang="sr-Latn-RS" sz="2000" b="1" dirty="0" smtClean="0">
                <a:latin typeface="Times New Roman" panose="02020603050405020304" pitchFamily="18" charset="0"/>
              </a:rPr>
              <a:t>CLINICAL </a:t>
            </a:r>
            <a:r>
              <a:rPr lang="sr-Latn-RS" altLang="sr-Latn-RS" sz="2000" b="1" dirty="0">
                <a:latin typeface="Times New Roman" panose="02020603050405020304" pitchFamily="18" charset="0"/>
              </a:rPr>
              <a:t>P</a:t>
            </a:r>
            <a:r>
              <a:rPr lang="sr-Latn-RS" altLang="sr-Latn-RS" sz="2000" b="1" dirty="0" smtClean="0">
                <a:latin typeface="Times New Roman" panose="02020603050405020304" pitchFamily="18" charset="0"/>
              </a:rPr>
              <a:t>RESENTATION</a:t>
            </a:r>
            <a:r>
              <a:rPr lang="en" altLang="sr-Latn-RS" sz="2000" b="1" dirty="0" smtClean="0">
                <a:latin typeface="Times New Roman" panose="02020603050405020304" pitchFamily="18" charset="0"/>
              </a:rPr>
              <a:t> </a:t>
            </a:r>
            <a:r>
              <a:rPr lang="en" altLang="sr-Latn-RS" sz="2000" b="1" dirty="0">
                <a:latin typeface="Times New Roman" panose="02020603050405020304" pitchFamily="18" charset="0"/>
              </a:rPr>
              <a:t>INDICATES </a:t>
            </a:r>
            <a:r>
              <a:rPr lang="sr-Latn-RS" altLang="sr-Latn-RS" sz="2000" b="1" dirty="0">
                <a:latin typeface="Times New Roman" panose="02020603050405020304" pitchFamily="18" charset="0"/>
              </a:rPr>
              <a:t>T</a:t>
            </a:r>
            <a:r>
              <a:rPr lang="en" altLang="sr-Latn-RS" sz="2000" b="1" dirty="0" smtClean="0">
                <a:latin typeface="Times New Roman" panose="02020603050405020304" pitchFamily="18" charset="0"/>
              </a:rPr>
              <a:t>HE</a:t>
            </a:r>
            <a:r>
              <a:rPr lang="sr-Latn-RS" altLang="sr-Latn-RS" sz="2000" b="1" dirty="0" smtClean="0">
                <a:latin typeface="Times New Roman" panose="02020603050405020304" pitchFamily="18" charset="0"/>
              </a:rPr>
              <a:t> PRESENCE OF</a:t>
            </a:r>
            <a:r>
              <a:rPr lang="en" altLang="sr-Latn-RS" sz="2000" b="1" dirty="0" smtClean="0">
                <a:latin typeface="Times New Roman" panose="02020603050405020304" pitchFamily="18" charset="0"/>
              </a:rPr>
              <a:t> </a:t>
            </a:r>
            <a:r>
              <a:rPr lang="en" altLang="sr-Latn-RS" sz="2000" b="1" dirty="0">
                <a:latin typeface="Times New Roman" panose="02020603050405020304" pitchFamily="18" charset="0"/>
              </a:rPr>
              <a:t>TRANSUDATE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7" name="AutoShape 8"/>
          <p:cNvSpPr>
            <a:spLocks noChangeArrowheads="1"/>
          </p:cNvSpPr>
          <p:nvPr/>
        </p:nvSpPr>
        <p:spPr bwMode="auto">
          <a:xfrm>
            <a:off x="1828800" y="2514600"/>
            <a:ext cx="733425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05478" name="Text Box 9"/>
          <p:cNvSpPr txBox="1">
            <a:spLocks noChangeArrowheads="1"/>
          </p:cNvSpPr>
          <p:nvPr/>
        </p:nvSpPr>
        <p:spPr bwMode="auto">
          <a:xfrm>
            <a:off x="3011487" y="3416796"/>
            <a:ext cx="3178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" altLang="sr-Latn-RS" sz="2800" b="1" dirty="0">
                <a:latin typeface="Times New Roman" panose="02020603050405020304" pitchFamily="18" charset="0"/>
              </a:rPr>
              <a:t>TREAT CAUSE</a:t>
            </a:r>
            <a:endParaRPr lang="en-US" altLang="sr-Latn-RS" sz="2800" b="1" dirty="0">
              <a:latin typeface="Times New Roman" panose="02020603050405020304" pitchFamily="18" charset="0"/>
            </a:endParaRPr>
          </a:p>
        </p:txBody>
      </p:sp>
      <p:sp>
        <p:nvSpPr>
          <p:cNvPr id="105479" name="Text Box 10"/>
          <p:cNvSpPr txBox="1">
            <a:spLocks noChangeArrowheads="1"/>
          </p:cNvSpPr>
          <p:nvPr/>
        </p:nvSpPr>
        <p:spPr bwMode="auto">
          <a:xfrm>
            <a:off x="3011487" y="4583594"/>
            <a:ext cx="27797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RESOLUTION</a:t>
            </a:r>
            <a:endParaRPr lang="sl-SI" altLang="sr-Latn-R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NO           </a:t>
            </a:r>
            <a:r>
              <a:rPr lang="sr-Latn-RS" altLang="sr-Latn-RS" sz="28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  </a:t>
            </a:r>
            <a:r>
              <a:rPr lang="en" altLang="sr-Latn-RS" sz="28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YES</a:t>
            </a:r>
            <a:endParaRPr lang="en-US" altLang="sr-Latn-R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80" name="AutoShape 11"/>
          <p:cNvSpPr>
            <a:spLocks noChangeArrowheads="1"/>
          </p:cNvSpPr>
          <p:nvPr/>
        </p:nvSpPr>
        <p:spPr bwMode="auto">
          <a:xfrm>
            <a:off x="4124417" y="4051232"/>
            <a:ext cx="457200" cy="45963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05481" name="AutoShape 12"/>
          <p:cNvSpPr>
            <a:spLocks noChangeArrowheads="1"/>
          </p:cNvSpPr>
          <p:nvPr/>
        </p:nvSpPr>
        <p:spPr bwMode="auto">
          <a:xfrm>
            <a:off x="5791200" y="5183981"/>
            <a:ext cx="733425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05482" name="Text Box 13"/>
          <p:cNvSpPr txBox="1">
            <a:spLocks noChangeArrowheads="1"/>
          </p:cNvSpPr>
          <p:nvPr/>
        </p:nvSpPr>
        <p:spPr bwMode="auto">
          <a:xfrm>
            <a:off x="7164288" y="5801407"/>
            <a:ext cx="1423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b="1">
                <a:solidFill>
                  <a:srgbClr val="FF3300"/>
                </a:solidFill>
                <a:latin typeface="Garamond" panose="02020404030301010803" pitchFamily="18" charset="0"/>
              </a:rPr>
              <a:t>STOP</a:t>
            </a:r>
            <a:endParaRPr lang="en-US" altLang="sr-Latn-RS" b="1">
              <a:solidFill>
                <a:srgbClr val="FF3300"/>
              </a:solidFill>
              <a:latin typeface="Garamond" panose="02020404030301010803" pitchFamily="18" charset="0"/>
            </a:endParaRPr>
          </a:p>
        </p:txBody>
      </p:sp>
      <p:sp>
        <p:nvSpPr>
          <p:cNvPr id="105483" name="AutoShape 15"/>
          <p:cNvSpPr>
            <a:spLocks noChangeArrowheads="1"/>
          </p:cNvSpPr>
          <p:nvPr/>
        </p:nvSpPr>
        <p:spPr bwMode="auto">
          <a:xfrm rot="1649779">
            <a:off x="1857390" y="4866482"/>
            <a:ext cx="566737" cy="1849438"/>
          </a:xfrm>
          <a:prstGeom prst="curvedRightArrow">
            <a:avLst>
              <a:gd name="adj1" fmla="val 123930"/>
              <a:gd name="adj2" fmla="val 247876"/>
              <a:gd name="adj3" fmla="val 513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05484" name="Text Box 16"/>
          <p:cNvSpPr txBox="1">
            <a:spLocks noChangeArrowheads="1"/>
          </p:cNvSpPr>
          <p:nvPr/>
        </p:nvSpPr>
        <p:spPr bwMode="auto">
          <a:xfrm>
            <a:off x="6553200" y="1143000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2000" b="1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ChangeArrowheads="1"/>
          </p:cNvSpPr>
          <p:nvPr/>
        </p:nvSpPr>
        <p:spPr bwMode="auto">
          <a:xfrm>
            <a:off x="285750" y="285750"/>
            <a:ext cx="85439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eaLnBrk="1" hangingPunct="1">
              <a:defRPr/>
            </a:pPr>
            <a:r>
              <a:rPr lang="en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Pleural effusion / serum </a:t>
            </a:r>
            <a:r>
              <a:rPr lang="en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protein &gt;0.5</a:t>
            </a:r>
          </a:p>
          <a:p>
            <a:pPr lvl="1" eaLnBrk="1" hangingPunct="1">
              <a:defRPr/>
            </a:pPr>
            <a:endParaRPr lang="en-US" sz="2400" b="1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Pleural effusion / serum </a:t>
            </a:r>
            <a:r>
              <a:rPr lang="en" sz="2400" b="1" dirty="0">
                <a:latin typeface="Times New Roman" pitchFamily="18" charset="0"/>
              </a:rPr>
              <a:t>LDH &gt;0.6</a:t>
            </a:r>
          </a:p>
          <a:p>
            <a:pPr lvl="1" eaLnBrk="1" hangingPunct="1">
              <a:defRPr/>
            </a:pPr>
            <a:endParaRPr lang="en-US" sz="2400" b="1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Pleural </a:t>
            </a:r>
            <a:r>
              <a:rPr lang="sr-Latn-R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effusion</a:t>
            </a:r>
            <a:r>
              <a:rPr lang="en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" sz="2400" b="1" dirty="0">
                <a:latin typeface="Times New Roman" pitchFamily="18" charset="0"/>
              </a:rPr>
              <a:t>LDH &gt; 2/3 </a:t>
            </a:r>
            <a:r>
              <a:rPr lang="en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above upper normal </a:t>
            </a:r>
            <a:r>
              <a:rPr lang="sr-Latn-R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limit</a:t>
            </a:r>
            <a:r>
              <a:rPr lang="en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sr-Latn-R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</a:t>
            </a:r>
            <a:r>
              <a:rPr lang="en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or </a:t>
            </a:r>
            <a:r>
              <a:rPr lang="en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serum</a:t>
            </a:r>
            <a:endParaRPr lang="sl-SI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" sz="2400" b="1" dirty="0">
                <a:solidFill>
                  <a:srgbClr val="C00000"/>
                </a:solidFill>
                <a:latin typeface="Times New Roman" pitchFamily="18" charset="0"/>
              </a:rPr>
              <a:t>                         accuracy 95.2% and 93%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107523" name="Oval 3"/>
          <p:cNvSpPr>
            <a:spLocks noChangeArrowheads="1"/>
          </p:cNvSpPr>
          <p:nvPr/>
        </p:nvSpPr>
        <p:spPr bwMode="auto">
          <a:xfrm>
            <a:off x="2071688" y="3286125"/>
            <a:ext cx="3581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transudate</a:t>
            </a:r>
            <a:endParaRPr lang="en-US" altLang="sr-Latn-RS" sz="36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6232525" y="4438650"/>
            <a:ext cx="2843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b="1">
                <a:solidFill>
                  <a:schemeClr val="hlink"/>
                </a:solidFill>
                <a:latin typeface="Times New Roman" panose="02020603050405020304" pitchFamily="18" charset="0"/>
              </a:rPr>
              <a:t>  treat cause</a:t>
            </a:r>
            <a:endParaRPr lang="en-US" altLang="sr-Latn-RS" b="1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7525" name="AutoShape 5"/>
          <p:cNvSpPr>
            <a:spLocks noChangeArrowheads="1"/>
          </p:cNvSpPr>
          <p:nvPr/>
        </p:nvSpPr>
        <p:spPr bwMode="auto">
          <a:xfrm>
            <a:off x="5214938" y="4500563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RS" altLang="sr-Latn-R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" altLang="sr-Latn-R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endParaRPr lang="en-US" altLang="sr-Latn-R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526" name="AutoShape 6"/>
          <p:cNvSpPr>
            <a:spLocks noChangeArrowheads="1"/>
          </p:cNvSpPr>
          <p:nvPr/>
        </p:nvSpPr>
        <p:spPr bwMode="auto">
          <a:xfrm>
            <a:off x="2928938" y="4714875"/>
            <a:ext cx="609600" cy="91440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36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US" altLang="sr-Latn-RS" sz="3600" b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527" name="Oval 7"/>
          <p:cNvSpPr>
            <a:spLocks noChangeArrowheads="1"/>
          </p:cNvSpPr>
          <p:nvPr/>
        </p:nvSpPr>
        <p:spPr bwMode="auto">
          <a:xfrm>
            <a:off x="785813" y="5857875"/>
            <a:ext cx="73914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Consider </a:t>
            </a:r>
            <a:r>
              <a:rPr lang="en" altLang="sr-Latn-RS" sz="28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other </a:t>
            </a:r>
            <a:r>
              <a:rPr lang="en" altLang="sr-Latn-R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laboratory tests</a:t>
            </a:r>
            <a:endParaRPr lang="en-US" altLang="sr-Latn-R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02863" y="332656"/>
            <a:ext cx="8786812" cy="1309687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Initial laboratory tests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f</a:t>
            </a:r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or undiagnosed pleural 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effusion</a:t>
            </a:r>
            <a:endParaRPr lang="en-US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44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1714500"/>
            <a:ext cx="8396287" cy="4645025"/>
          </a:xfrm>
        </p:spPr>
        <p:txBody>
          <a:bodyPr/>
          <a:lstStyle/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proteins and LDH in pleural </a:t>
            </a:r>
            <a:r>
              <a:rPr lang="sr-Latn-RS" sz="2400" dirty="0" smtClean="0">
                <a:effectLst/>
                <a:latin typeface="Times New Roman" pitchFamily="18" charset="0"/>
              </a:rPr>
              <a:t>effusion</a:t>
            </a:r>
            <a:r>
              <a:rPr lang="en" sz="2400" dirty="0" smtClean="0">
                <a:effectLst/>
                <a:latin typeface="Times New Roman" pitchFamily="18" charset="0"/>
              </a:rPr>
              <a:t> and serum</a:t>
            </a:r>
            <a:endParaRPr lang="sl-SI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cytology</a:t>
            </a:r>
            <a:endParaRPr lang="sl-SI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pH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p</a:t>
            </a:r>
            <a:r>
              <a:rPr lang="sr-Latn-RS" sz="2400" dirty="0" smtClean="0">
                <a:effectLst/>
                <a:latin typeface="Times New Roman" pitchFamily="18" charset="0"/>
              </a:rPr>
              <a:t>leural punctate </a:t>
            </a:r>
            <a:r>
              <a:rPr lang="en" sz="2400" dirty="0" smtClean="0">
                <a:effectLst/>
                <a:latin typeface="Times New Roman" pitchFamily="18" charset="0"/>
              </a:rPr>
              <a:t>smear and culture ARB and Low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n</a:t>
            </a:r>
            <a:r>
              <a:rPr lang="en" sz="2400" dirty="0" smtClean="0">
                <a:effectLst/>
                <a:latin typeface="Times New Roman" pitchFamily="18" charset="0"/>
              </a:rPr>
              <a:t>umber </a:t>
            </a:r>
            <a:r>
              <a:rPr lang="sr-Latn-RS" sz="2400" dirty="0" smtClean="0">
                <a:effectLst/>
                <a:latin typeface="Times New Roman" pitchFamily="18" charset="0"/>
              </a:rPr>
              <a:t>of </a:t>
            </a:r>
            <a:r>
              <a:rPr lang="en" sz="2400" dirty="0" smtClean="0">
                <a:effectLst/>
                <a:latin typeface="Times New Roman" pitchFamily="18" charset="0"/>
              </a:rPr>
              <a:t>cell</a:t>
            </a:r>
            <a:r>
              <a:rPr lang="sr-Latn-RS" sz="2400" dirty="0" smtClean="0">
                <a:effectLst/>
                <a:latin typeface="Times New Roman" pitchFamily="18" charset="0"/>
              </a:rPr>
              <a:t>s</a:t>
            </a:r>
            <a:r>
              <a:rPr lang="en" sz="2400" dirty="0" smtClean="0">
                <a:effectLst/>
                <a:latin typeface="Times New Roman" pitchFamily="18" charset="0"/>
              </a:rPr>
              <a:t> and differential composition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glucose, amylase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markers </a:t>
            </a:r>
            <a:r>
              <a:rPr lang="sr-Latn-RS" sz="2400" dirty="0" smtClean="0">
                <a:effectLst/>
                <a:latin typeface="Times New Roman" pitchFamily="18" charset="0"/>
              </a:rPr>
              <a:t>for </a:t>
            </a:r>
            <a:r>
              <a:rPr lang="en" sz="2400" dirty="0" smtClean="0">
                <a:effectLst/>
                <a:latin typeface="Times New Roman" pitchFamily="18" charset="0"/>
              </a:rPr>
              <a:t>TB pleuri</a:t>
            </a:r>
            <a:r>
              <a:rPr lang="sr-Latn-RS" sz="2400" dirty="0" smtClean="0">
                <a:effectLst/>
                <a:latin typeface="Times New Roman" pitchFamily="18" charset="0"/>
              </a:rPr>
              <a:t>sy</a:t>
            </a:r>
            <a:endParaRPr lang="en-US" sz="2400" dirty="0">
              <a:effectLst/>
              <a:latin typeface="Times New Roman" pitchFamily="18" charset="0"/>
            </a:endParaRPr>
          </a:p>
          <a:p>
            <a:pPr lvl="1"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A</a:t>
            </a:r>
            <a:r>
              <a:rPr lang="sr-Latn-RS" sz="2400" dirty="0" smtClean="0">
                <a:effectLst/>
                <a:latin typeface="Times New Roman" pitchFamily="18" charset="0"/>
              </a:rPr>
              <a:t>DA</a:t>
            </a:r>
            <a:r>
              <a:rPr lang="en" sz="2400" dirty="0" smtClean="0">
                <a:effectLst/>
                <a:latin typeface="Times New Roman" pitchFamily="18" charset="0"/>
              </a:rPr>
              <a:t>, interferon</a:t>
            </a:r>
            <a:r>
              <a:rPr lang="sr-Latn-RS" sz="2400" dirty="0" smtClean="0">
                <a:effectLst/>
                <a:latin typeface="Times New Roman" pitchFamily="18" charset="0"/>
              </a:rPr>
              <a:t> gamma</a:t>
            </a:r>
            <a:r>
              <a:rPr lang="en" sz="2400" dirty="0" smtClean="0">
                <a:effectLst/>
                <a:latin typeface="Times New Roman" pitchFamily="18" charset="0"/>
              </a:rPr>
              <a:t> or PCR</a:t>
            </a:r>
            <a:endParaRPr lang="en-US" sz="2400" dirty="0">
              <a:effectLst/>
              <a:latin typeface="Times New Roman" pitchFamily="18" charset="0"/>
            </a:endParaRPr>
          </a:p>
          <a:p>
            <a:pPr lvl="1">
              <a:buClr>
                <a:schemeClr val="accent2"/>
              </a:buClr>
              <a:buFontTx/>
              <a:buNone/>
              <a:defRPr/>
            </a:pPr>
            <a:endParaRPr lang="en-US" sz="2000" b="1" dirty="0">
              <a:latin typeface="Times New Roman" pitchFamily="18" charset="0"/>
            </a:endParaRPr>
          </a:p>
        </p:txBody>
      </p:sp>
      <p:sp>
        <p:nvSpPr>
          <p:cNvPr id="109572" name="AutoShape 5"/>
          <p:cNvSpPr>
            <a:spLocks noChangeArrowheads="1"/>
          </p:cNvSpPr>
          <p:nvPr/>
        </p:nvSpPr>
        <p:spPr bwMode="auto">
          <a:xfrm>
            <a:off x="163010" y="116632"/>
            <a:ext cx="685800" cy="609600"/>
          </a:xfrm>
          <a:prstGeom prst="curvedRightArrow">
            <a:avLst>
              <a:gd name="adj1" fmla="val 20000"/>
              <a:gd name="adj2" fmla="val 40000"/>
              <a:gd name="adj3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Oval 30"/>
          <p:cNvSpPr>
            <a:spLocks noChangeArrowheads="1"/>
          </p:cNvSpPr>
          <p:nvPr/>
        </p:nvSpPr>
        <p:spPr bwMode="auto">
          <a:xfrm>
            <a:off x="1474482" y="5824627"/>
            <a:ext cx="2514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11619" name="Oval 29"/>
          <p:cNvSpPr>
            <a:spLocks noChangeArrowheads="1"/>
          </p:cNvSpPr>
          <p:nvPr/>
        </p:nvSpPr>
        <p:spPr bwMode="auto">
          <a:xfrm>
            <a:off x="1447800" y="4648200"/>
            <a:ext cx="22098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11620" name="Oval 21"/>
          <p:cNvSpPr>
            <a:spLocks noChangeArrowheads="1"/>
          </p:cNvSpPr>
          <p:nvPr/>
        </p:nvSpPr>
        <p:spPr bwMode="auto">
          <a:xfrm>
            <a:off x="1143000" y="3505200"/>
            <a:ext cx="31242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>
                <a:latin typeface="Times New Roman" panose="02020603050405020304" pitchFamily="18" charset="0"/>
              </a:rPr>
              <a:t>hematothorax</a:t>
            </a:r>
            <a:endParaRPr lang="en-US" altLang="sr-Latn-RS" sz="2800">
              <a:latin typeface="Times New Roman" panose="02020603050405020304" pitchFamily="18" charset="0"/>
            </a:endParaRPr>
          </a:p>
        </p:txBody>
      </p:sp>
      <p:sp>
        <p:nvSpPr>
          <p:cNvPr id="161798" name="Oval 6"/>
          <p:cNvSpPr>
            <a:spLocks noChangeArrowheads="1"/>
          </p:cNvSpPr>
          <p:nvPr/>
        </p:nvSpPr>
        <p:spPr bwMode="auto">
          <a:xfrm>
            <a:off x="990931" y="1745457"/>
            <a:ext cx="3276600" cy="1676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" sz="2800" dirty="0" smtClean="0">
                <a:latin typeface="Times New Roman" pitchFamily="18" charset="0"/>
              </a:rPr>
              <a:t>chylothorax</a:t>
            </a:r>
            <a:endParaRPr lang="en-US" sz="2800" dirty="0"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en" sz="2800" dirty="0">
                <a:latin typeface="Times New Roman" pitchFamily="18" charset="0"/>
              </a:rPr>
              <a:t>pseudochylothorax</a:t>
            </a:r>
            <a:endParaRPr lang="en-US" sz="2800" dirty="0"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1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" sz="4000" b="1" dirty="0" smtClean="0">
                <a:solidFill>
                  <a:srgbClr val="FFFF00"/>
                </a:solidFill>
                <a:latin typeface="Times New Roman" pitchFamily="18" charset="0"/>
              </a:rPr>
              <a:t>THORACENTESI</a:t>
            </a:r>
            <a:r>
              <a:rPr lang="sr-Latn-RS" sz="4000" b="1" dirty="0">
                <a:solidFill>
                  <a:srgbClr val="FFFF00"/>
                </a:solidFill>
                <a:latin typeface="Times New Roman" pitchFamily="18" charset="0"/>
              </a:rPr>
              <a:t>S</a:t>
            </a:r>
            <a:endParaRPr lang="en-US" sz="40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11623" name="AutoShape 5"/>
          <p:cNvSpPr>
            <a:spLocks noChangeArrowheads="1"/>
          </p:cNvSpPr>
          <p:nvPr/>
        </p:nvSpPr>
        <p:spPr bwMode="auto">
          <a:xfrm>
            <a:off x="990600" y="228600"/>
            <a:ext cx="685800" cy="609600"/>
          </a:xfrm>
          <a:prstGeom prst="curvedRightArrow">
            <a:avLst>
              <a:gd name="adj1" fmla="val 20000"/>
              <a:gd name="adj2" fmla="val 40000"/>
              <a:gd name="adj3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11624" name="Rectangle 7"/>
          <p:cNvSpPr>
            <a:spLocks noChangeArrowheads="1"/>
          </p:cNvSpPr>
          <p:nvPr/>
        </p:nvSpPr>
        <p:spPr bwMode="auto">
          <a:xfrm>
            <a:off x="5181600" y="1909763"/>
            <a:ext cx="2327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>
                <a:solidFill>
                  <a:srgbClr val="66FFFF"/>
                </a:solidFill>
                <a:latin typeface="Times New Roman" panose="02020603050405020304" pitchFamily="18" charset="0"/>
              </a:rPr>
              <a:t>centrifuge</a:t>
            </a:r>
            <a:endParaRPr lang="en-US" altLang="sr-Latn-RS" sz="2400">
              <a:solidFill>
                <a:srgbClr val="66FFFF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>
                <a:solidFill>
                  <a:srgbClr val="66FFFF"/>
                </a:solidFill>
                <a:latin typeface="Times New Roman" panose="02020603050405020304" pitchFamily="18" charset="0"/>
              </a:rPr>
              <a:t>cholesterol</a:t>
            </a:r>
            <a:endParaRPr lang="en-US" altLang="sr-Latn-RS" sz="2400">
              <a:solidFill>
                <a:srgbClr val="66FFFF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>
                <a:solidFill>
                  <a:srgbClr val="66FFFF"/>
                </a:solidFill>
                <a:latin typeface="Times New Roman" panose="02020603050405020304" pitchFamily="18" charset="0"/>
              </a:rPr>
              <a:t>triglycerides</a:t>
            </a:r>
            <a:endParaRPr lang="en-US" altLang="sr-Latn-RS" sz="2400">
              <a:solidFill>
                <a:srgbClr val="66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1800" name="Rectangle 8"/>
          <p:cNvSpPr>
            <a:spLocks noChangeArrowheads="1"/>
          </p:cNvSpPr>
          <p:nvPr/>
        </p:nvSpPr>
        <p:spPr bwMode="auto">
          <a:xfrm>
            <a:off x="152400" y="5410200"/>
            <a:ext cx="41671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161809" name="Rectangle 17"/>
          <p:cNvSpPr>
            <a:spLocks noChangeArrowheads="1"/>
          </p:cNvSpPr>
          <p:nvPr/>
        </p:nvSpPr>
        <p:spPr bwMode="auto">
          <a:xfrm>
            <a:off x="1125924" y="1186804"/>
            <a:ext cx="30059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Clinical suspicion</a:t>
            </a:r>
            <a:r>
              <a:rPr lang="en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on</a:t>
            </a: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1627" name="AutoShape 20"/>
          <p:cNvSpPr>
            <a:spLocks noChangeArrowheads="1"/>
          </p:cNvSpPr>
          <p:nvPr/>
        </p:nvSpPr>
        <p:spPr bwMode="auto">
          <a:xfrm>
            <a:off x="4267200" y="2362200"/>
            <a:ext cx="976313" cy="485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/>
          </a:p>
        </p:txBody>
      </p:sp>
      <p:sp>
        <p:nvSpPr>
          <p:cNvPr id="111628" name="AutoShape 22"/>
          <p:cNvSpPr>
            <a:spLocks noChangeArrowheads="1"/>
          </p:cNvSpPr>
          <p:nvPr/>
        </p:nvSpPr>
        <p:spPr bwMode="auto">
          <a:xfrm>
            <a:off x="4191000" y="3733800"/>
            <a:ext cx="976313" cy="485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/>
          </a:p>
        </p:txBody>
      </p:sp>
      <p:sp>
        <p:nvSpPr>
          <p:cNvPr id="111629" name="Rectangle 23"/>
          <p:cNvSpPr>
            <a:spLocks noChangeArrowheads="1"/>
          </p:cNvSpPr>
          <p:nvPr/>
        </p:nvSpPr>
        <p:spPr bwMode="auto">
          <a:xfrm>
            <a:off x="4724400" y="4038600"/>
            <a:ext cx="3609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" altLang="sr-Latn-RS" sz="2400">
                <a:solidFill>
                  <a:srgbClr val="FF3300"/>
                </a:solidFill>
                <a:latin typeface="Times New Roman" panose="02020603050405020304" pitchFamily="18" charset="0"/>
              </a:rPr>
              <a:t>HT &gt; 20 ( or 50)</a:t>
            </a:r>
            <a:endParaRPr lang="en-US" altLang="sr-Latn-RS" sz="2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1630" name="Rectangle 24"/>
          <p:cNvSpPr>
            <a:spLocks noChangeArrowheads="1"/>
          </p:cNvSpPr>
          <p:nvPr/>
        </p:nvSpPr>
        <p:spPr bwMode="auto">
          <a:xfrm>
            <a:off x="5257800" y="3586163"/>
            <a:ext cx="17033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>
                <a:solidFill>
                  <a:srgbClr val="FF3300"/>
                </a:solidFill>
                <a:latin typeface="Times New Roman" panose="02020603050405020304" pitchFamily="18" charset="0"/>
              </a:rPr>
              <a:t>RBC &lt;1,000</a:t>
            </a:r>
          </a:p>
        </p:txBody>
      </p:sp>
      <p:sp>
        <p:nvSpPr>
          <p:cNvPr id="111631" name="Rectangle 25"/>
          <p:cNvSpPr>
            <a:spLocks noChangeArrowheads="1"/>
          </p:cNvSpPr>
          <p:nvPr/>
        </p:nvSpPr>
        <p:spPr bwMode="auto">
          <a:xfrm>
            <a:off x="1752600" y="4724400"/>
            <a:ext cx="1847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>
                <a:latin typeface="Times New Roman" panose="02020603050405020304" pitchFamily="18" charset="0"/>
              </a:rPr>
              <a:t>empyema</a:t>
            </a:r>
            <a:endParaRPr lang="en-US" altLang="sr-Latn-RS" sz="2800">
              <a:latin typeface="Times New Roman" panose="02020603050405020304" pitchFamily="18" charset="0"/>
            </a:endParaRPr>
          </a:p>
        </p:txBody>
      </p:sp>
      <p:sp>
        <p:nvSpPr>
          <p:cNvPr id="111632" name="Rectangle 26"/>
          <p:cNvSpPr>
            <a:spLocks noChangeArrowheads="1"/>
          </p:cNvSpPr>
          <p:nvPr/>
        </p:nvSpPr>
        <p:spPr bwMode="auto">
          <a:xfrm>
            <a:off x="1752600" y="5865137"/>
            <a:ext cx="2187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dirty="0">
                <a:latin typeface="Times New Roman" panose="02020603050405020304" pitchFamily="18" charset="0"/>
              </a:rPr>
              <a:t>urinothorax</a:t>
            </a:r>
            <a:endParaRPr lang="en-US" altLang="sr-Latn-RS" sz="2800" dirty="0">
              <a:latin typeface="Times New Roman" panose="02020603050405020304" pitchFamily="18" charset="0"/>
            </a:endParaRPr>
          </a:p>
        </p:txBody>
      </p:sp>
      <p:sp>
        <p:nvSpPr>
          <p:cNvPr id="111633" name="Rectangle 27"/>
          <p:cNvSpPr>
            <a:spLocks noChangeArrowheads="1"/>
          </p:cNvSpPr>
          <p:nvPr/>
        </p:nvSpPr>
        <p:spPr bwMode="auto">
          <a:xfrm>
            <a:off x="5181600" y="5867400"/>
            <a:ext cx="1654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>
                <a:latin typeface="Garamond" panose="02020404030301010803" pitchFamily="18" charset="0"/>
              </a:rPr>
              <a:t> </a:t>
            </a:r>
            <a:r>
              <a:rPr lang="en" altLang="sr-Latn-RS" sz="2400">
                <a:solidFill>
                  <a:srgbClr val="66FFFF"/>
                </a:solidFill>
                <a:latin typeface="Times New Roman" panose="02020603050405020304" pitchFamily="18" charset="0"/>
              </a:rPr>
              <a:t>creatinine</a:t>
            </a:r>
            <a:endParaRPr lang="en-US" altLang="sr-Latn-RS" sz="2400">
              <a:solidFill>
                <a:srgbClr val="66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1634" name="Rectangle 28"/>
          <p:cNvSpPr>
            <a:spLocks noChangeArrowheads="1"/>
          </p:cNvSpPr>
          <p:nvPr/>
        </p:nvSpPr>
        <p:spPr bwMode="auto">
          <a:xfrm>
            <a:off x="5257800" y="4881563"/>
            <a:ext cx="2327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>
                <a:solidFill>
                  <a:srgbClr val="66FFFF"/>
                </a:solidFill>
                <a:latin typeface="Times New Roman" panose="02020603050405020304" pitchFamily="18" charset="0"/>
              </a:rPr>
              <a:t>centrifuge</a:t>
            </a:r>
            <a:endParaRPr lang="en-US" altLang="sr-Latn-RS" sz="2400">
              <a:solidFill>
                <a:srgbClr val="66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1635" name="AutoShape 31"/>
          <p:cNvSpPr>
            <a:spLocks noChangeArrowheads="1"/>
          </p:cNvSpPr>
          <p:nvPr/>
        </p:nvSpPr>
        <p:spPr bwMode="auto">
          <a:xfrm>
            <a:off x="4267200" y="4876800"/>
            <a:ext cx="976313" cy="485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/>
          </a:p>
        </p:txBody>
      </p:sp>
      <p:sp>
        <p:nvSpPr>
          <p:cNvPr id="111636" name="AutoShape 32"/>
          <p:cNvSpPr>
            <a:spLocks noChangeArrowheads="1"/>
          </p:cNvSpPr>
          <p:nvPr/>
        </p:nvSpPr>
        <p:spPr bwMode="auto">
          <a:xfrm>
            <a:off x="4267200" y="5867400"/>
            <a:ext cx="976313" cy="485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3" name="Oval 5"/>
          <p:cNvSpPr>
            <a:spLocks noChangeArrowheads="1"/>
          </p:cNvSpPr>
          <p:nvPr/>
        </p:nvSpPr>
        <p:spPr bwMode="auto">
          <a:xfrm>
            <a:off x="990600" y="1752600"/>
            <a:ext cx="3276600" cy="1676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3200" b="1" dirty="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algn="ctr" eaLnBrk="1" hangingPunct="1">
              <a:defRPr/>
            </a:pPr>
            <a:r>
              <a:rPr lang="en" sz="2400" dirty="0">
                <a:latin typeface="Times New Roman" pitchFamily="18" charset="0"/>
              </a:rPr>
              <a:t>chylothorax</a:t>
            </a:r>
            <a:endParaRPr lang="en-US" sz="2400" dirty="0"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en" sz="2400" dirty="0">
                <a:latin typeface="Times New Roman" pitchFamily="18" charset="0"/>
              </a:rPr>
              <a:t>pseudochylothorax</a:t>
            </a:r>
            <a:endParaRPr lang="en-US" sz="2400" dirty="0"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3667" name="Rectangle 6"/>
          <p:cNvSpPr>
            <a:spLocks noGrp="1" noRot="1" noChangeArrowheads="1"/>
          </p:cNvSpPr>
          <p:nvPr>
            <p:ph type="ctrTitle"/>
          </p:nvPr>
        </p:nvSpPr>
        <p:spPr>
          <a:xfrm>
            <a:off x="890588" y="-914400"/>
            <a:ext cx="6858000" cy="3276600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THORACENTESI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S</a:t>
            </a:r>
            <a:endParaRPr lang="en-US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3668" name="Rectangle 23"/>
          <p:cNvSpPr>
            <a:spLocks noGrp="1" noRot="1" noChangeArrowheads="1"/>
          </p:cNvSpPr>
          <p:nvPr>
            <p:ph type="subTitle" idx="1"/>
          </p:nvPr>
        </p:nvSpPr>
        <p:spPr>
          <a:xfrm>
            <a:off x="714375" y="3643313"/>
            <a:ext cx="6934200" cy="1752600"/>
          </a:xfrm>
        </p:spPr>
        <p:txBody>
          <a:bodyPr/>
          <a:lstStyle/>
          <a:p>
            <a:pPr algn="l"/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triglycerides &gt; 11mg/L – chylothorax</a:t>
            </a:r>
            <a:endParaRPr lang="sr-Latn-CS" altLang="sr-Latn-RS" sz="2400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triglycerides &lt; 5mg/L – </a:t>
            </a:r>
            <a:r>
              <a:rPr lang="sr-Latn-RS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exclud</a:t>
            </a:r>
            <a:r>
              <a:rPr lang="sr-Latn-RS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chylothorax</a:t>
            </a:r>
            <a:endParaRPr lang="sr-Latn-CS" altLang="sr-Latn-RS" sz="2400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5-11mg/L - chylothorax ?</a:t>
            </a:r>
          </a:p>
        </p:txBody>
      </p:sp>
      <p:sp>
        <p:nvSpPr>
          <p:cNvPr id="113669" name="AutoShape 7"/>
          <p:cNvSpPr>
            <a:spLocks noChangeArrowheads="1"/>
          </p:cNvSpPr>
          <p:nvPr/>
        </p:nvSpPr>
        <p:spPr bwMode="auto">
          <a:xfrm>
            <a:off x="990600" y="228600"/>
            <a:ext cx="685800" cy="609600"/>
          </a:xfrm>
          <a:prstGeom prst="curvedRightArrow">
            <a:avLst>
              <a:gd name="adj1" fmla="val 20000"/>
              <a:gd name="adj2" fmla="val 40000"/>
              <a:gd name="adj3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13670" name="Rectangle 8"/>
          <p:cNvSpPr>
            <a:spLocks noChangeArrowheads="1"/>
          </p:cNvSpPr>
          <p:nvPr/>
        </p:nvSpPr>
        <p:spPr bwMode="auto">
          <a:xfrm>
            <a:off x="5429250" y="1928813"/>
            <a:ext cx="3071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>
                <a:latin typeface="Times New Roman" panose="02020603050405020304" pitchFamily="18" charset="0"/>
              </a:rPr>
              <a:t>centrifuge</a:t>
            </a:r>
            <a:endParaRPr lang="en-US" altLang="sr-Latn-RS" sz="24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>
                <a:latin typeface="Times New Roman" panose="02020603050405020304" pitchFamily="18" charset="0"/>
              </a:rPr>
              <a:t>cholesterol</a:t>
            </a:r>
            <a:endParaRPr lang="en-US" altLang="sr-Latn-RS" sz="24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>
                <a:latin typeface="Times New Roman" panose="02020603050405020304" pitchFamily="18" charset="0"/>
              </a:rPr>
              <a:t>triglycerides</a:t>
            </a:r>
            <a:endParaRPr lang="en-US" altLang="sr-Latn-RS" sz="2400">
              <a:latin typeface="Times New Roman" panose="02020603050405020304" pitchFamily="18" charset="0"/>
            </a:endParaRPr>
          </a:p>
        </p:txBody>
      </p:sp>
      <p:sp>
        <p:nvSpPr>
          <p:cNvPr id="309257" name="Rectangle 9"/>
          <p:cNvSpPr>
            <a:spLocks noChangeArrowheads="1"/>
          </p:cNvSpPr>
          <p:nvPr/>
        </p:nvSpPr>
        <p:spPr bwMode="auto">
          <a:xfrm>
            <a:off x="152400" y="5410200"/>
            <a:ext cx="41671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309258" name="Rectangle 10"/>
          <p:cNvSpPr>
            <a:spLocks noChangeArrowheads="1"/>
          </p:cNvSpPr>
          <p:nvPr/>
        </p:nvSpPr>
        <p:spPr bwMode="auto">
          <a:xfrm>
            <a:off x="1153531" y="1183778"/>
            <a:ext cx="30963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Clinical suspicion </a:t>
            </a:r>
            <a:r>
              <a:rPr lang="en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on</a:t>
            </a: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3673" name="AutoShape 11"/>
          <p:cNvSpPr>
            <a:spLocks noChangeArrowheads="1"/>
          </p:cNvSpPr>
          <p:nvPr/>
        </p:nvSpPr>
        <p:spPr bwMode="auto">
          <a:xfrm>
            <a:off x="4267200" y="2362200"/>
            <a:ext cx="976313" cy="485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Oval 4"/>
          <p:cNvSpPr>
            <a:spLocks noChangeArrowheads="1"/>
          </p:cNvSpPr>
          <p:nvPr/>
        </p:nvSpPr>
        <p:spPr bwMode="auto">
          <a:xfrm>
            <a:off x="1371600" y="2438400"/>
            <a:ext cx="31242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>
                <a:latin typeface="Times New Roman" panose="02020603050405020304" pitchFamily="18" charset="0"/>
              </a:rPr>
              <a:t>hematothorax</a:t>
            </a:r>
            <a:endParaRPr lang="en-US" altLang="sr-Latn-RS" sz="2800">
              <a:latin typeface="Times New Roman" panose="02020603050405020304" pitchFamily="18" charset="0"/>
            </a:endParaRPr>
          </a:p>
        </p:txBody>
      </p:sp>
      <p:sp>
        <p:nvSpPr>
          <p:cNvPr id="115715" name="Rectangle 6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62714"/>
            <a:ext cx="7772400" cy="1600201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THORACENTESI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S</a:t>
            </a:r>
            <a:endParaRPr lang="en-US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5716" name="Rectangle 21"/>
          <p:cNvSpPr>
            <a:spLocks noGrp="1" noRot="1" noChangeArrowheads="1"/>
          </p:cNvSpPr>
          <p:nvPr>
            <p:ph type="subTitle" idx="1"/>
          </p:nvPr>
        </p:nvSpPr>
        <p:spPr>
          <a:xfrm>
            <a:off x="500063" y="3857625"/>
            <a:ext cx="8186737" cy="1781175"/>
          </a:xfrm>
        </p:spPr>
        <p:txBody>
          <a:bodyPr/>
          <a:lstStyle/>
          <a:p>
            <a:pPr algn="l"/>
            <a:r>
              <a:rPr lang="en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HT &gt; 50% of the value in serum - HEMATOHORAX</a:t>
            </a:r>
            <a:endParaRPr lang="sr-Latn-CS" altLang="sr-Latn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sr-Latn-CS" altLang="sr-Latn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Malignancy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embolism, trauma</a:t>
            </a:r>
            <a:endParaRPr lang="en-US" altLang="sr-Latn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717" name="AutoShape 7"/>
          <p:cNvSpPr>
            <a:spLocks noChangeArrowheads="1"/>
          </p:cNvSpPr>
          <p:nvPr/>
        </p:nvSpPr>
        <p:spPr bwMode="auto">
          <a:xfrm>
            <a:off x="827584" y="240159"/>
            <a:ext cx="685800" cy="609600"/>
          </a:xfrm>
          <a:prstGeom prst="curvedRightArrow">
            <a:avLst>
              <a:gd name="adj1" fmla="val 20000"/>
              <a:gd name="adj2" fmla="val 40000"/>
              <a:gd name="adj3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315401" name="Rectangle 9"/>
          <p:cNvSpPr>
            <a:spLocks noChangeArrowheads="1"/>
          </p:cNvSpPr>
          <p:nvPr/>
        </p:nvSpPr>
        <p:spPr bwMode="auto">
          <a:xfrm>
            <a:off x="152400" y="5410200"/>
            <a:ext cx="41671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315402" name="Rectangle 10"/>
          <p:cNvSpPr>
            <a:spLocks noChangeArrowheads="1"/>
          </p:cNvSpPr>
          <p:nvPr/>
        </p:nvSpPr>
        <p:spPr bwMode="auto">
          <a:xfrm>
            <a:off x="1532946" y="1849579"/>
            <a:ext cx="30828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Clinical suspicion</a:t>
            </a:r>
            <a:r>
              <a:rPr lang="en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on</a:t>
            </a: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5720" name="AutoShape 12"/>
          <p:cNvSpPr>
            <a:spLocks noChangeArrowheads="1"/>
          </p:cNvSpPr>
          <p:nvPr/>
        </p:nvSpPr>
        <p:spPr bwMode="auto">
          <a:xfrm>
            <a:off x="4572000" y="2667000"/>
            <a:ext cx="976313" cy="485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/>
          </a:p>
        </p:txBody>
      </p:sp>
      <p:sp>
        <p:nvSpPr>
          <p:cNvPr id="115721" name="Rectangle 13"/>
          <p:cNvSpPr>
            <a:spLocks noChangeArrowheads="1"/>
          </p:cNvSpPr>
          <p:nvPr/>
        </p:nvSpPr>
        <p:spPr bwMode="auto">
          <a:xfrm>
            <a:off x="5334000" y="2971800"/>
            <a:ext cx="3609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" altLang="sr-Latn-R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HT &gt; 20 ( or 50)</a:t>
            </a:r>
            <a:endParaRPr lang="en-US" altLang="sr-Latn-RS" sz="24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5722" name="Rectangle 14"/>
          <p:cNvSpPr>
            <a:spLocks noChangeArrowheads="1"/>
          </p:cNvSpPr>
          <p:nvPr/>
        </p:nvSpPr>
        <p:spPr bwMode="auto">
          <a:xfrm>
            <a:off x="5867400" y="2362200"/>
            <a:ext cx="1703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RBC &lt;1,000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Oval 3"/>
          <p:cNvSpPr>
            <a:spLocks noChangeArrowheads="1"/>
          </p:cNvSpPr>
          <p:nvPr/>
        </p:nvSpPr>
        <p:spPr bwMode="auto">
          <a:xfrm>
            <a:off x="1214438" y="2500313"/>
            <a:ext cx="22098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17763" name="Rectangle 6"/>
          <p:cNvSpPr>
            <a:spLocks noGrp="1" noRot="1" noChangeArrowheads="1"/>
          </p:cNvSpPr>
          <p:nvPr>
            <p:ph type="ctrTitle"/>
          </p:nvPr>
        </p:nvSpPr>
        <p:spPr>
          <a:xfrm>
            <a:off x="600075" y="135732"/>
            <a:ext cx="7772400" cy="1600200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THORACENTESI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S</a:t>
            </a:r>
            <a:endParaRPr lang="en-US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19509" name="Rectangle 21"/>
          <p:cNvSpPr>
            <a:spLocks noGrp="1" noRot="1" noChangeArrowheads="1"/>
          </p:cNvSpPr>
          <p:nvPr>
            <p:ph type="subTitle" idx="1"/>
          </p:nvPr>
        </p:nvSpPr>
        <p:spPr>
          <a:xfrm>
            <a:off x="285750" y="3643313"/>
            <a:ext cx="8401050" cy="1995487"/>
          </a:xfrm>
        </p:spPr>
        <p:txBody>
          <a:bodyPr/>
          <a:lstStyle/>
          <a:p>
            <a:pPr algn="l">
              <a:defRPr/>
            </a:pPr>
            <a:r>
              <a:rPr lang="en" dirty="0"/>
              <a:t>                  </a:t>
            </a:r>
            <a:r>
              <a:rPr lang="en" sz="3200" dirty="0" smtClean="0">
                <a:effectLst/>
                <a:latin typeface="Times New Roman" pitchFamily="18" charset="0"/>
                <a:cs typeface="Times New Roman" pitchFamily="18" charset="0"/>
              </a:rPr>
              <a:t>pH &lt; 7.0 </a:t>
            </a:r>
            <a:r>
              <a:rPr lang="en" sz="3200" dirty="0"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Latn-RS" sz="3200" dirty="0" smtClean="0">
                <a:effectLst/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" sz="3200" dirty="0" smtClean="0">
                <a:effectLst/>
                <a:latin typeface="Times New Roman" pitchFamily="18" charset="0"/>
                <a:cs typeface="Times New Roman" pitchFamily="18" charset="0"/>
              </a:rPr>
              <a:t>drain</a:t>
            </a:r>
            <a:r>
              <a:rPr lang="sr-Latn-RS" sz="3200" dirty="0" smtClean="0">
                <a:effectLst/>
                <a:latin typeface="Times New Roman" pitchFamily="18" charset="0"/>
                <a:cs typeface="Times New Roman" pitchFamily="18" charset="0"/>
              </a:rPr>
              <a:t>!</a:t>
            </a:r>
            <a:endParaRPr lang="sr-Latn-CS" sz="32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endParaRPr lang="sr-Latn-CS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" sz="20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sz="2000" dirty="0" smtClean="0">
                <a:effectLst/>
                <a:latin typeface="Times New Roman" pitchFamily="18" charset="0"/>
                <a:cs typeface="Times New Roman" pitchFamily="18" charset="0"/>
              </a:rPr>
              <a:t>rupture </a:t>
            </a:r>
            <a:r>
              <a:rPr lang="sr-Latn-RS" sz="2000" dirty="0" smtClean="0">
                <a:effectLst/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" sz="2000" dirty="0" smtClean="0">
                <a:effectLst/>
                <a:latin typeface="Times New Roman" pitchFamily="18" charset="0"/>
                <a:cs typeface="Times New Roman" pitchFamily="18" charset="0"/>
              </a:rPr>
              <a:t>esophagus, malignant </a:t>
            </a:r>
            <a:r>
              <a:rPr lang="sr-Latn-RS" sz="2000" dirty="0" smtClean="0">
                <a:effectLst/>
                <a:latin typeface="Times New Roman" pitchFamily="18" charset="0"/>
                <a:cs typeface="Times New Roman" pitchFamily="18" charset="0"/>
              </a:rPr>
              <a:t>effusion</a:t>
            </a:r>
            <a:r>
              <a:rPr lang="en" sz="2000" dirty="0" smtClean="0">
                <a:effectLst/>
                <a:latin typeface="Times New Roman" pitchFamily="18" charset="0"/>
                <a:cs typeface="Times New Roman" pitchFamily="18" charset="0"/>
              </a:rPr>
              <a:t>, TB, rheumatoid pleurisy</a:t>
            </a:r>
            <a:r>
              <a:rPr lang="en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sr-Latn-CS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17765" name="AutoShape 7"/>
          <p:cNvSpPr>
            <a:spLocks noChangeArrowheads="1"/>
          </p:cNvSpPr>
          <p:nvPr/>
        </p:nvSpPr>
        <p:spPr bwMode="auto">
          <a:xfrm>
            <a:off x="990600" y="228600"/>
            <a:ext cx="685800" cy="609600"/>
          </a:xfrm>
          <a:prstGeom prst="curvedRightArrow">
            <a:avLst>
              <a:gd name="adj1" fmla="val 20000"/>
              <a:gd name="adj2" fmla="val 40000"/>
              <a:gd name="adj3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319497" name="Rectangle 9"/>
          <p:cNvSpPr>
            <a:spLocks noChangeArrowheads="1"/>
          </p:cNvSpPr>
          <p:nvPr/>
        </p:nvSpPr>
        <p:spPr bwMode="auto">
          <a:xfrm>
            <a:off x="152400" y="5410200"/>
            <a:ext cx="41671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117768" name="Rectangle 15"/>
          <p:cNvSpPr>
            <a:spLocks noChangeArrowheads="1"/>
          </p:cNvSpPr>
          <p:nvPr/>
        </p:nvSpPr>
        <p:spPr bwMode="auto">
          <a:xfrm>
            <a:off x="1571625" y="2643188"/>
            <a:ext cx="16192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>
                <a:latin typeface="Times New Roman" panose="02020603050405020304" pitchFamily="18" charset="0"/>
              </a:rPr>
              <a:t>empyema</a:t>
            </a:r>
            <a:endParaRPr lang="en-US" altLang="sr-Latn-RS" sz="2800">
              <a:latin typeface="Times New Roman" panose="02020603050405020304" pitchFamily="18" charset="0"/>
            </a:endParaRPr>
          </a:p>
        </p:txBody>
      </p:sp>
      <p:sp>
        <p:nvSpPr>
          <p:cNvPr id="319506" name="Rectangle 18"/>
          <p:cNvSpPr>
            <a:spLocks noChangeArrowheads="1"/>
          </p:cNvSpPr>
          <p:nvPr/>
        </p:nvSpPr>
        <p:spPr bwMode="auto">
          <a:xfrm>
            <a:off x="5072063" y="2643188"/>
            <a:ext cx="2928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" sz="24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centrifuge</a:t>
            </a:r>
            <a:endParaRPr lang="en-US" sz="2400" b="1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7770" name="AutoShape 19"/>
          <p:cNvSpPr>
            <a:spLocks noChangeArrowheads="1"/>
          </p:cNvSpPr>
          <p:nvPr/>
        </p:nvSpPr>
        <p:spPr bwMode="auto">
          <a:xfrm>
            <a:off x="3714750" y="2643188"/>
            <a:ext cx="976313" cy="485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23564" y="1967210"/>
            <a:ext cx="31153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Clinical suspicion</a:t>
            </a:r>
            <a:r>
              <a:rPr lang="en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on</a:t>
            </a: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Oval 2"/>
          <p:cNvSpPr>
            <a:spLocks noChangeArrowheads="1"/>
          </p:cNvSpPr>
          <p:nvPr/>
        </p:nvSpPr>
        <p:spPr bwMode="auto">
          <a:xfrm>
            <a:off x="914400" y="3048000"/>
            <a:ext cx="3276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19811" name="Rectangle 6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157163"/>
            <a:ext cx="7772400" cy="1600200"/>
          </a:xfrm>
        </p:spPr>
        <p:txBody>
          <a:bodyPr/>
          <a:lstStyle/>
          <a:p>
            <a:r>
              <a:rPr lang="en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THORACENTESI</a:t>
            </a:r>
            <a:r>
              <a:rPr lang="sr-Latn-RS" altLang="sr-Latn-RS" sz="28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S</a:t>
            </a:r>
            <a:endParaRPr lang="en-US" altLang="sr-Latn-RS" sz="28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24629" name="Rectangle 21"/>
          <p:cNvSpPr>
            <a:spLocks noGrp="1" noRot="1" noChangeArrowheads="1"/>
          </p:cNvSpPr>
          <p:nvPr>
            <p:ph type="subTitle" idx="1"/>
          </p:nvPr>
        </p:nvSpPr>
        <p:spPr>
          <a:xfrm>
            <a:off x="251520" y="3810000"/>
            <a:ext cx="8587680" cy="1828800"/>
          </a:xfrm>
        </p:spPr>
        <p:txBody>
          <a:bodyPr/>
          <a:lstStyle/>
          <a:p>
            <a:pPr>
              <a:defRPr/>
            </a:pPr>
            <a:endParaRPr lang="sr-Latn-CS" sz="2400" dirty="0"/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  <a:cs typeface="Times New Roman" pitchFamily="18" charset="0"/>
              </a:rPr>
              <a:t>smell </a:t>
            </a:r>
            <a:r>
              <a:rPr lang="sr-Latn-RS" sz="2400" dirty="0" smtClean="0">
                <a:effectLst/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" sz="2400" dirty="0" smtClean="0">
                <a:effectLst/>
                <a:latin typeface="Times New Roman" pitchFamily="18" charset="0"/>
                <a:cs typeface="Times New Roman" pitchFamily="18" charset="0"/>
              </a:rPr>
              <a:t>urine, larger concentration of creatinine in relationship </a:t>
            </a:r>
            <a:r>
              <a:rPr lang="sr-Latn-RS" sz="2400" dirty="0" smtClean="0">
                <a:effectLst/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" sz="2400" dirty="0" smtClean="0">
                <a:effectLst/>
                <a:latin typeface="Times New Roman" pitchFamily="18" charset="0"/>
                <a:cs typeface="Times New Roman" pitchFamily="18" charset="0"/>
              </a:rPr>
              <a:t> the serum</a:t>
            </a:r>
            <a:endParaRPr lang="sr-Latn-CS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813" name="AutoShape 7"/>
          <p:cNvSpPr>
            <a:spLocks noChangeArrowheads="1"/>
          </p:cNvSpPr>
          <p:nvPr/>
        </p:nvSpPr>
        <p:spPr bwMode="auto">
          <a:xfrm>
            <a:off x="990600" y="228600"/>
            <a:ext cx="685800" cy="609600"/>
          </a:xfrm>
          <a:prstGeom prst="curvedRightArrow">
            <a:avLst>
              <a:gd name="adj1" fmla="val 20000"/>
              <a:gd name="adj2" fmla="val 40000"/>
              <a:gd name="adj3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324617" name="Rectangle 9"/>
          <p:cNvSpPr>
            <a:spLocks noChangeArrowheads="1"/>
          </p:cNvSpPr>
          <p:nvPr/>
        </p:nvSpPr>
        <p:spPr bwMode="auto">
          <a:xfrm>
            <a:off x="142875" y="5429250"/>
            <a:ext cx="41671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eaLnBrk="1" hangingPunct="1">
              <a:defRPr/>
            </a:pP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119816" name="Rectangle 16"/>
          <p:cNvSpPr>
            <a:spLocks noChangeArrowheads="1"/>
          </p:cNvSpPr>
          <p:nvPr/>
        </p:nvSpPr>
        <p:spPr bwMode="auto">
          <a:xfrm>
            <a:off x="1371600" y="297180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RS" altLang="sr-Latn-RS" sz="2800" dirty="0" smtClean="0">
                <a:latin typeface="Times New Roman" panose="02020603050405020304" pitchFamily="18" charset="0"/>
              </a:rPr>
              <a:t>  </a:t>
            </a:r>
            <a:r>
              <a:rPr lang="en" altLang="sr-Latn-RS" sz="2800" dirty="0" smtClean="0">
                <a:latin typeface="Times New Roman" panose="02020603050405020304" pitchFamily="18" charset="0"/>
              </a:rPr>
              <a:t>urinothorax</a:t>
            </a:r>
            <a:endParaRPr lang="en-US" altLang="sr-Latn-RS" sz="2800" dirty="0">
              <a:latin typeface="Times New Roman" panose="02020603050405020304" pitchFamily="18" charset="0"/>
            </a:endParaRPr>
          </a:p>
        </p:txBody>
      </p:sp>
      <p:sp>
        <p:nvSpPr>
          <p:cNvPr id="324625" name="Rectangle 17"/>
          <p:cNvSpPr>
            <a:spLocks noChangeArrowheads="1"/>
          </p:cNvSpPr>
          <p:nvPr/>
        </p:nvSpPr>
        <p:spPr bwMode="auto">
          <a:xfrm>
            <a:off x="5715000" y="3048000"/>
            <a:ext cx="1868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" sz="3200" dirty="0">
                <a:latin typeface="Garamond" pitchFamily="18" charset="0"/>
              </a:rPr>
              <a:t> </a:t>
            </a:r>
            <a:r>
              <a:rPr lang="en" sz="24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creatinine</a:t>
            </a:r>
            <a:endParaRPr lang="en-US" sz="2400" b="1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9818" name="AutoShape 20"/>
          <p:cNvSpPr>
            <a:spLocks noChangeArrowheads="1"/>
          </p:cNvSpPr>
          <p:nvPr/>
        </p:nvSpPr>
        <p:spPr bwMode="auto">
          <a:xfrm>
            <a:off x="4343400" y="3124200"/>
            <a:ext cx="976313" cy="485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990600" y="2441809"/>
            <a:ext cx="30828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Clinical suspicion</a:t>
            </a:r>
            <a:r>
              <a:rPr lang="en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on</a:t>
            </a:r>
            <a:r>
              <a:rPr lang="sr-Latn-R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7772400" cy="1524000"/>
          </a:xfrm>
        </p:spPr>
        <p:txBody>
          <a:bodyPr/>
          <a:lstStyle/>
          <a:p>
            <a:r>
              <a:rPr lang="en" altLang="sr-Latn-RS" sz="3600" b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DEFINITION</a:t>
            </a:r>
            <a:r>
              <a:rPr lang="en" altLang="sr-Latn-RS" sz="3600" b="1" smtClean="0">
                <a:effectLst/>
              </a:rPr>
              <a:t> 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1714500"/>
            <a:ext cx="8572500" cy="4381500"/>
          </a:xfrm>
          <a:ln>
            <a:solidFill>
              <a:srgbClr val="FFFF00"/>
            </a:solidFill>
          </a:ln>
        </p:spPr>
        <p:txBody>
          <a:bodyPr/>
          <a:lstStyle/>
          <a:p>
            <a:pPr algn="just"/>
            <a:r>
              <a:rPr lang="sr-Latn-RS" altLang="sr-Latn-RS" sz="2400" dirty="0">
                <a:effectLst/>
                <a:latin typeface="Times New Roman" panose="02020603050405020304" pitchFamily="18" charset="0"/>
              </a:rPr>
              <a:t>P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leural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effusion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is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an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accumulation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of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liquids in pleural space in quantity bigger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than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the normal </a:t>
            </a:r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(25 ml)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and represents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a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sign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of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disease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of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pleura, lungs, neighboring and distant organs</a:t>
            </a:r>
            <a:r>
              <a:rPr lang="sr-Latn-R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and general disorders in </a:t>
            </a:r>
            <a:r>
              <a:rPr lang="sr-Latn-RS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the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organism</a:t>
            </a:r>
            <a:endParaRPr lang="hr-HR" altLang="sr-Latn-RS" sz="24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AutoShape 4"/>
          <p:cNvSpPr>
            <a:spLocks noChangeArrowheads="1"/>
          </p:cNvSpPr>
          <p:nvPr/>
        </p:nvSpPr>
        <p:spPr bwMode="auto">
          <a:xfrm>
            <a:off x="2571750" y="142875"/>
            <a:ext cx="3657600" cy="14478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63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13" y="714375"/>
            <a:ext cx="3857625" cy="428625"/>
          </a:xfrm>
        </p:spPr>
        <p:txBody>
          <a:bodyPr/>
          <a:lstStyle/>
          <a:p>
            <a:pPr>
              <a:defRPr/>
            </a:pPr>
            <a:r>
              <a:rPr lang="en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CYTOLOGY</a:t>
            </a:r>
            <a:endParaRPr lang="en-US" sz="2800" b="1" dirty="0">
              <a:solidFill>
                <a:schemeClr val="bg2">
                  <a:lumMod val="60000"/>
                  <a:lumOff val="40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12186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2143125"/>
            <a:ext cx="8620125" cy="4486275"/>
          </a:xfrm>
        </p:spPr>
        <p:txBody>
          <a:bodyPr/>
          <a:lstStyle/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very useful test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sl-SI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sr-Latn-RS" altLang="sr-Latn-RS" sz="2400" dirty="0">
                <a:effectLst/>
                <a:latin typeface="Times New Roman" panose="02020603050405020304" pitchFamily="18" charset="0"/>
              </a:rPr>
              <a:t>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irst sample positive in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around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60%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a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nd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if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repeated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samples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for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three times  </a:t>
            </a: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&gt; 80%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5"/>
          <p:cNvSpPr>
            <a:spLocks noChangeArrowheads="1"/>
          </p:cNvSpPr>
          <p:nvPr/>
        </p:nvSpPr>
        <p:spPr bwMode="auto">
          <a:xfrm>
            <a:off x="718617" y="1844395"/>
            <a:ext cx="7543800" cy="434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23907" name="Rectangle 4"/>
          <p:cNvSpPr>
            <a:spLocks noChangeArrowheads="1"/>
          </p:cNvSpPr>
          <p:nvPr/>
        </p:nvSpPr>
        <p:spPr bwMode="auto">
          <a:xfrm>
            <a:off x="1030089" y="285750"/>
            <a:ext cx="7162800" cy="1219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>
              <a:solidFill>
                <a:srgbClr val="FFFFCC"/>
              </a:solidFill>
              <a:latin typeface="Garamond" panose="02020404030301010803" pitchFamily="18" charset="0"/>
            </a:endParaRPr>
          </a:p>
        </p:txBody>
      </p:sp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18579" y="161744"/>
            <a:ext cx="8143875" cy="1357312"/>
          </a:xfrm>
        </p:spPr>
        <p:txBody>
          <a:bodyPr/>
          <a:lstStyle/>
          <a:p>
            <a:pPr>
              <a:defRPr/>
            </a:pPr>
            <a:r>
              <a:rPr lang="en" sz="4000" b="1" dirty="0">
                <a:solidFill>
                  <a:srgbClr val="FFFF00"/>
                </a:solidFill>
                <a:latin typeface="Times New Roman" pitchFamily="18" charset="0"/>
              </a:rPr>
              <a:t>      </a:t>
            </a:r>
            <a:r>
              <a:rPr lang="en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DIFFERENTIAL 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/>
            </a:r>
            <a:b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</a:br>
            <a:r>
              <a:rPr lang="en" sz="2800" b="1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       </a:t>
            </a:r>
            <a:r>
              <a:rPr lang="en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CELLULAR COMPOSITION</a:t>
            </a:r>
            <a:endParaRPr lang="en-US" sz="2800" b="1" dirty="0">
              <a:solidFill>
                <a:schemeClr val="bg2">
                  <a:lumMod val="60000"/>
                  <a:lumOff val="40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33425" y="1857375"/>
            <a:ext cx="8410575" cy="48387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endParaRPr lang="sl-SI" sz="2400" b="1" dirty="0">
              <a:latin typeface="Times New Roman" pitchFamily="18" charset="0"/>
            </a:endParaRPr>
          </a:p>
          <a:p>
            <a:pPr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t</a:t>
            </a:r>
            <a:r>
              <a:rPr lang="en" sz="2400" dirty="0" smtClean="0">
                <a:effectLst/>
                <a:latin typeface="Times New Roman" pitchFamily="18" charset="0"/>
              </a:rPr>
              <a:t>he majority </a:t>
            </a:r>
            <a:r>
              <a:rPr lang="sr-Latn-RS" sz="2400" dirty="0" smtClean="0">
                <a:effectLst/>
                <a:latin typeface="Times New Roman" pitchFamily="18" charset="0"/>
              </a:rPr>
              <a:t>of </a:t>
            </a:r>
            <a:r>
              <a:rPr lang="en" sz="2400" dirty="0" smtClean="0">
                <a:effectLst/>
                <a:latin typeface="Times New Roman" pitchFamily="18" charset="0"/>
              </a:rPr>
              <a:t>transudate has WBC </a:t>
            </a:r>
            <a:r>
              <a:rPr lang="en" sz="2400" dirty="0">
                <a:effectLst/>
                <a:latin typeface="Times New Roman" pitchFamily="18" charset="0"/>
              </a:rPr>
              <a:t>&lt;</a:t>
            </a:r>
            <a:r>
              <a:rPr lang="en" sz="2400" dirty="0" smtClean="0">
                <a:effectLst/>
                <a:latin typeface="Times New Roman" pitchFamily="18" charset="0"/>
              </a:rPr>
              <a:t>1000</a:t>
            </a:r>
            <a:endParaRPr lang="en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WBC </a:t>
            </a:r>
            <a:r>
              <a:rPr lang="en" sz="2400" dirty="0">
                <a:effectLst/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" sz="2400" dirty="0" smtClean="0">
                <a:effectLst/>
                <a:latin typeface="Times New Roman" pitchFamily="18" charset="0"/>
                <a:cs typeface="Times New Roman" pitchFamily="18" charset="0"/>
              </a:rPr>
              <a:t>10000/mm</a:t>
            </a:r>
            <a:r>
              <a:rPr lang="en" sz="2400" baseline="30000" dirty="0" smtClean="0"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sz="2400" dirty="0"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" sz="2400" dirty="0" smtClean="0">
                <a:effectLst/>
                <a:latin typeface="Times New Roman" pitchFamily="18" charset="0"/>
                <a:cs typeface="Times New Roman" pitchFamily="18" charset="0"/>
              </a:rPr>
              <a:t>parapneumonic</a:t>
            </a:r>
            <a:r>
              <a:rPr lang="sr-Latn-RS" sz="2400" dirty="0" smtClean="0">
                <a:effectLst/>
                <a:latin typeface="Times New Roman" pitchFamily="18" charset="0"/>
                <a:cs typeface="Times New Roman" pitchFamily="18" charset="0"/>
              </a:rPr>
              <a:t> effusion</a:t>
            </a:r>
            <a:endParaRPr lang="sr-Latn-CS" sz="24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mononuclear </a:t>
            </a:r>
            <a:r>
              <a:rPr lang="en" sz="2400" dirty="0">
                <a:effectLst/>
                <a:latin typeface="Times New Roman" pitchFamily="18" charset="0"/>
              </a:rPr>
              <a:t>- </a:t>
            </a:r>
            <a:r>
              <a:rPr lang="en" sz="2400" dirty="0" smtClean="0">
                <a:effectLst/>
                <a:latin typeface="Times New Roman" pitchFamily="18" charset="0"/>
              </a:rPr>
              <a:t>chronic process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little lymphocytes </a:t>
            </a:r>
            <a:r>
              <a:rPr lang="en" sz="2400" dirty="0">
                <a:effectLst/>
                <a:latin typeface="Times New Roman" pitchFamily="18" charset="0"/>
              </a:rPr>
              <a:t>- </a:t>
            </a:r>
            <a:r>
              <a:rPr lang="en" sz="2400" dirty="0" smtClean="0">
                <a:effectLst/>
                <a:latin typeface="Times New Roman" pitchFamily="18" charset="0"/>
              </a:rPr>
              <a:t>malignancy, tuberculosis or after </a:t>
            </a:r>
            <a:endParaRPr lang="sr-Latn-RS" sz="2400" dirty="0" smtClean="0">
              <a:effectLst/>
              <a:latin typeface="Times New Roman" pitchFamily="18" charset="0"/>
            </a:endParaRPr>
          </a:p>
          <a:p>
            <a:pPr marL="0" indent="0">
              <a:buNone/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b</a:t>
            </a:r>
            <a:r>
              <a:rPr lang="en" sz="2400" dirty="0" smtClean="0">
                <a:effectLst/>
                <a:latin typeface="Times New Roman" pitchFamily="18" charset="0"/>
              </a:rPr>
              <a:t>ypass</a:t>
            </a:r>
            <a:r>
              <a:rPr lang="sr-Latn-RS" sz="2400" dirty="0" smtClean="0">
                <a:effectLst/>
                <a:latin typeface="Times New Roman" pitchFamily="18" charset="0"/>
              </a:rPr>
              <a:t> surgery</a:t>
            </a:r>
            <a:endParaRPr lang="sr-Latn-C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Le cells </a:t>
            </a:r>
            <a:r>
              <a:rPr lang="en" sz="2400" dirty="0">
                <a:effectLst/>
                <a:latin typeface="Times New Roman" pitchFamily="18" charset="0"/>
              </a:rPr>
              <a:t>- </a:t>
            </a:r>
            <a:r>
              <a:rPr lang="en" sz="2400" dirty="0" smtClean="0">
                <a:effectLst/>
                <a:latin typeface="Times New Roman" pitchFamily="18" charset="0"/>
              </a:rPr>
              <a:t>SLE</a:t>
            </a:r>
            <a:endParaRPr lang="en-US" sz="2400" dirty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AutoShape 5"/>
          <p:cNvSpPr>
            <a:spLocks noChangeArrowheads="1"/>
          </p:cNvSpPr>
          <p:nvPr/>
        </p:nvSpPr>
        <p:spPr bwMode="auto">
          <a:xfrm>
            <a:off x="999480" y="1407994"/>
            <a:ext cx="7040264" cy="480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25955" name="Rectangle 4"/>
          <p:cNvSpPr>
            <a:spLocks noChangeArrowheads="1"/>
          </p:cNvSpPr>
          <p:nvPr/>
        </p:nvSpPr>
        <p:spPr bwMode="auto">
          <a:xfrm>
            <a:off x="1509712" y="152400"/>
            <a:ext cx="6019800" cy="838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>
              <a:latin typeface="Garamond" panose="02020404030301010803" pitchFamily="18" charset="0"/>
            </a:endParaRPr>
          </a:p>
        </p:txBody>
      </p:sp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EOSINOPHILIA </a:t>
            </a:r>
            <a:r>
              <a:rPr lang="en" sz="2800" b="1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(&gt;10% </a:t>
            </a:r>
            <a:r>
              <a:rPr lang="en" sz="28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2595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542690" y="1706444"/>
            <a:ext cx="8181975" cy="4502150"/>
          </a:xfrm>
        </p:spPr>
        <p:txBody>
          <a:bodyPr/>
          <a:lstStyle/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presence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of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air or blood in pleural space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reaction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medicines: </a:t>
            </a: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dantrolene, bromocriptine, </a:t>
            </a:r>
            <a:endParaRPr lang="sr-Latn-RS" altLang="sr-Latn-RS" sz="2000" dirty="0" smtClean="0">
              <a:effectLst/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" altLang="sr-Latn-RS" sz="2000" dirty="0" smtClean="0">
                <a:effectLst/>
                <a:latin typeface="Times New Roman" panose="02020603050405020304" pitchFamily="18" charset="0"/>
              </a:rPr>
              <a:t>nitrofurantoin</a:t>
            </a:r>
            <a:endParaRPr lang="en-US" altLang="sr-Latn-RS" sz="20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sr-Latn-RS" altLang="sr-Latn-RS" sz="2400" dirty="0">
                <a:effectLst/>
                <a:latin typeface="Times New Roman" panose="02020603050405020304" pitchFamily="18" charset="0"/>
              </a:rPr>
              <a:t>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ften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in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asbestos pleural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effusion</a:t>
            </a:r>
          </a:p>
          <a:p>
            <a:pPr marL="0" indent="0">
              <a:buNone/>
            </a:pP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parasitosis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r>
              <a:rPr lang="sr-Latn-RS" altLang="sr-Latn-RS" sz="2400" dirty="0">
                <a:effectLst/>
                <a:latin typeface="Times New Roman" panose="02020603050405020304" pitchFamily="18" charset="0"/>
              </a:rPr>
              <a:t>o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ften without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confirmed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diagnosis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12"/>
          <p:cNvSpPr>
            <a:spLocks noChangeArrowheads="1"/>
          </p:cNvSpPr>
          <p:nvPr/>
        </p:nvSpPr>
        <p:spPr bwMode="auto">
          <a:xfrm>
            <a:off x="3124200" y="304800"/>
            <a:ext cx="3124200" cy="16002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28003" name="AutoShape 7"/>
          <p:cNvSpPr>
            <a:spLocks noChangeArrowheads="1"/>
          </p:cNvSpPr>
          <p:nvPr/>
        </p:nvSpPr>
        <p:spPr bwMode="auto">
          <a:xfrm>
            <a:off x="4648200" y="2209800"/>
            <a:ext cx="1447800" cy="838200"/>
          </a:xfrm>
          <a:prstGeom prst="rightArrowCallout">
            <a:avLst>
              <a:gd name="adj1" fmla="val 25000"/>
              <a:gd name="adj2" fmla="val 25000"/>
              <a:gd name="adj3" fmla="val 28788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65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357563" y="571500"/>
            <a:ext cx="2714625" cy="1000125"/>
          </a:xfrm>
        </p:spPr>
        <p:txBody>
          <a:bodyPr/>
          <a:lstStyle/>
          <a:p>
            <a:pPr>
              <a:defRPr/>
            </a:pPr>
            <a:r>
              <a:rPr lang="en" sz="40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" sz="4000" b="1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4000" b="1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sl-SI" sz="4000" b="1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" sz="4000" b="1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7.6</a:t>
            </a:r>
            <a:endParaRPr lang="en-US" sz="4000" b="1" dirty="0">
              <a:solidFill>
                <a:schemeClr val="bg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005" name="Oval 4"/>
          <p:cNvSpPr>
            <a:spLocks noChangeArrowheads="1"/>
          </p:cNvSpPr>
          <p:nvPr/>
        </p:nvSpPr>
        <p:spPr bwMode="auto">
          <a:xfrm>
            <a:off x="990600" y="2133600"/>
            <a:ext cx="3581400" cy="10668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4000" dirty="0">
                <a:solidFill>
                  <a:srgbClr val="FF0000"/>
                </a:solidFill>
                <a:latin typeface="Times New Roman" panose="02020603050405020304" pitchFamily="18" charset="0"/>
              </a:rPr>
              <a:t>inflammation</a:t>
            </a:r>
            <a:endParaRPr lang="en-US" altLang="sr-Latn-RS" sz="40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4648200" y="2362200"/>
            <a:ext cx="167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&lt;7.2</a:t>
            </a:r>
          </a:p>
        </p:txBody>
      </p:sp>
      <p:sp>
        <p:nvSpPr>
          <p:cNvPr id="128007" name="AutoShape 8"/>
          <p:cNvSpPr>
            <a:spLocks noChangeArrowheads="1"/>
          </p:cNvSpPr>
          <p:nvPr/>
        </p:nvSpPr>
        <p:spPr bwMode="auto">
          <a:xfrm>
            <a:off x="6400800" y="22098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3600" dirty="0">
                <a:solidFill>
                  <a:srgbClr val="FFFFCC"/>
                </a:solidFill>
                <a:latin typeface="Times New Roman" panose="02020603050405020304" pitchFamily="18" charset="0"/>
              </a:rPr>
              <a:t>drainage</a:t>
            </a:r>
            <a:endParaRPr lang="en-US" altLang="sr-Latn-RS" sz="3600" dirty="0">
              <a:solidFill>
                <a:srgbClr val="FFFF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8008" name="Oval 10"/>
          <p:cNvSpPr>
            <a:spLocks noChangeArrowheads="1"/>
          </p:cNvSpPr>
          <p:nvPr/>
        </p:nvSpPr>
        <p:spPr bwMode="auto">
          <a:xfrm>
            <a:off x="2771800" y="4149080"/>
            <a:ext cx="4038600" cy="201622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dirty="0">
                <a:latin typeface="Times New Roman" panose="02020603050405020304" pitchFamily="18" charset="0"/>
              </a:rPr>
              <a:t>RA</a:t>
            </a:r>
            <a:endParaRPr lang="sl-SI" altLang="sr-Latn-RS" sz="2800" dirty="0"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dirty="0">
                <a:latin typeface="Times New Roman" panose="02020603050405020304" pitchFamily="18" charset="0"/>
              </a:rPr>
              <a:t>malignancy</a:t>
            </a:r>
            <a:endParaRPr lang="sl-SI" altLang="sr-Latn-RS" sz="2800" dirty="0"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dirty="0">
                <a:latin typeface="Times New Roman" panose="02020603050405020304" pitchFamily="18" charset="0"/>
              </a:rPr>
              <a:t>rupture </a:t>
            </a:r>
            <a:r>
              <a:rPr lang="sr-Latn-RS" altLang="sr-Latn-RS" sz="2800" dirty="0" smtClean="0">
                <a:latin typeface="Times New Roman" panose="02020603050405020304" pitchFamily="18" charset="0"/>
              </a:rPr>
              <a:t>of the </a:t>
            </a:r>
            <a:r>
              <a:rPr lang="en" altLang="sr-Latn-RS" sz="2800" dirty="0" smtClean="0">
                <a:latin typeface="Times New Roman" panose="02020603050405020304" pitchFamily="18" charset="0"/>
              </a:rPr>
              <a:t>esophagus</a:t>
            </a:r>
            <a:endParaRPr lang="en-US" altLang="sr-Latn-RS" sz="28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AutoShape 13"/>
          <p:cNvSpPr>
            <a:spLocks noChangeArrowheads="1"/>
          </p:cNvSpPr>
          <p:nvPr/>
        </p:nvSpPr>
        <p:spPr bwMode="auto">
          <a:xfrm>
            <a:off x="2000250" y="142875"/>
            <a:ext cx="48768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30051" name="Oval 6"/>
          <p:cNvSpPr>
            <a:spLocks noChangeArrowheads="1"/>
          </p:cNvSpPr>
          <p:nvPr/>
        </p:nvSpPr>
        <p:spPr bwMode="auto">
          <a:xfrm>
            <a:off x="609600" y="1600200"/>
            <a:ext cx="7620000" cy="2057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2301169" y="386090"/>
            <a:ext cx="4309887" cy="52322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latin typeface="Times New Roman" panose="02020603050405020304" pitchFamily="18" charset="0"/>
              </a:rPr>
              <a:t>If </a:t>
            </a:r>
            <a:r>
              <a:rPr lang="sr-Latn-RS" altLang="sr-Latn-RS" sz="2800" b="1" dirty="0" smtClean="0">
                <a:latin typeface="Times New Roman" panose="02020603050405020304" pitchFamily="18" charset="0"/>
              </a:rPr>
              <a:t>there is still no</a:t>
            </a:r>
            <a:r>
              <a:rPr lang="en" altLang="sr-Latn-RS" sz="2800" b="1" dirty="0" smtClean="0">
                <a:latin typeface="Times New Roman" panose="02020603050405020304" pitchFamily="18" charset="0"/>
              </a:rPr>
              <a:t> </a:t>
            </a:r>
            <a:r>
              <a:rPr lang="en" altLang="sr-Latn-RS" sz="2800" b="1" dirty="0">
                <a:latin typeface="Times New Roman" panose="02020603050405020304" pitchFamily="18" charset="0"/>
              </a:rPr>
              <a:t>diagnosis</a:t>
            </a:r>
            <a:endParaRPr lang="en-US" altLang="sr-Latn-RS" sz="2800" b="1" dirty="0">
              <a:latin typeface="Times New Roman" panose="02020603050405020304" pitchFamily="18" charset="0"/>
            </a:endParaRP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2393031" y="1985963"/>
            <a:ext cx="41293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REPEAT </a:t>
            </a:r>
            <a:r>
              <a:rPr lang="en" altLang="sr-Latn-RS" sz="2400" b="1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THORACENTESIS</a:t>
            </a:r>
            <a:endParaRPr lang="sl-SI" altLang="sr-Latn-RS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BIOPSY </a:t>
            </a:r>
            <a:r>
              <a:rPr lang="sr-Latn-RS" altLang="sr-Latn-RS" sz="2400" b="1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OF THE </a:t>
            </a:r>
            <a:r>
              <a:rPr lang="en" altLang="sr-Latn-RS" sz="2400" b="1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PLEURA</a:t>
            </a:r>
            <a:endParaRPr lang="sl-SI" altLang="sr-Latn-RS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BRONCHOSCOPY</a:t>
            </a:r>
            <a:endParaRPr lang="en-US" altLang="sr-Latn-RS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0054" name="Text Box 7"/>
          <p:cNvSpPr txBox="1">
            <a:spLocks noChangeArrowheads="1"/>
          </p:cNvSpPr>
          <p:nvPr/>
        </p:nvSpPr>
        <p:spPr bwMode="auto">
          <a:xfrm>
            <a:off x="57767" y="4405313"/>
            <a:ext cx="321808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RS" altLang="sr-Latn-RS" sz="2400" b="1" dirty="0">
                <a:latin typeface="Times New Roman" panose="02020603050405020304" pitchFamily="18" charset="0"/>
              </a:rPr>
              <a:t>r</a:t>
            </a:r>
            <a:r>
              <a:rPr lang="sr-Latn-RS" altLang="sr-Latn-RS" sz="2400" b="1" dirty="0" smtClean="0">
                <a:latin typeface="Times New Roman" panose="02020603050405020304" pitchFamily="18" charset="0"/>
              </a:rPr>
              <a:t>epeat </a:t>
            </a:r>
            <a:r>
              <a:rPr lang="en" altLang="sr-Latn-RS" sz="2400" b="1" dirty="0" smtClean="0">
                <a:latin typeface="Times New Roman" panose="02020603050405020304" pitchFamily="18" charset="0"/>
              </a:rPr>
              <a:t>but</a:t>
            </a:r>
            <a:r>
              <a:rPr lang="sr-Latn-RS" altLang="sr-Latn-RS" sz="2400" b="1" dirty="0" smtClean="0">
                <a:latin typeface="Times New Roman" panose="02020603050405020304" pitchFamily="18" charset="0"/>
              </a:rPr>
              <a:t> also perform</a:t>
            </a:r>
            <a:r>
              <a:rPr lang="en" altLang="sr-Latn-RS" sz="2400" b="1" dirty="0" smtClean="0">
                <a:latin typeface="Times New Roman" panose="02020603050405020304" pitchFamily="18" charset="0"/>
              </a:rPr>
              <a:t> </a:t>
            </a:r>
            <a:endParaRPr lang="en" altLang="sr-Latn-RS" sz="2400" b="1" dirty="0"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 b="1" dirty="0">
                <a:latin typeface="Times New Roman" panose="02020603050405020304" pitchFamily="18" charset="0"/>
              </a:rPr>
              <a:t>additional analysis</a:t>
            </a:r>
            <a:endParaRPr lang="en-US" altLang="sr-Latn-RS" sz="2400" b="1" dirty="0">
              <a:latin typeface="Times New Roman" panose="02020603050405020304" pitchFamily="18" charset="0"/>
            </a:endParaRPr>
          </a:p>
        </p:txBody>
      </p:sp>
      <p:sp>
        <p:nvSpPr>
          <p:cNvPr id="130055" name="Text Box 8"/>
          <p:cNvSpPr txBox="1">
            <a:spLocks noChangeArrowheads="1"/>
          </p:cNvSpPr>
          <p:nvPr/>
        </p:nvSpPr>
        <p:spPr bwMode="auto">
          <a:xfrm>
            <a:off x="4962524" y="4516123"/>
            <a:ext cx="3667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400" b="1" dirty="0">
                <a:latin typeface="Times New Roman" panose="02020603050405020304" pitchFamily="18" charset="0"/>
              </a:rPr>
              <a:t>pathohistological analysis</a:t>
            </a:r>
            <a:endParaRPr lang="en-US" altLang="sr-Latn-RS" sz="2400" b="1" dirty="0">
              <a:latin typeface="Times New Roman" panose="02020603050405020304" pitchFamily="18" charset="0"/>
            </a:endParaRPr>
          </a:p>
        </p:txBody>
      </p:sp>
      <p:sp>
        <p:nvSpPr>
          <p:cNvPr id="130056" name="AutoShape 9"/>
          <p:cNvSpPr>
            <a:spLocks noChangeArrowheads="1"/>
          </p:cNvSpPr>
          <p:nvPr/>
        </p:nvSpPr>
        <p:spPr bwMode="auto">
          <a:xfrm>
            <a:off x="1371600" y="34290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30057" name="AutoShape 10"/>
          <p:cNvSpPr>
            <a:spLocks noChangeArrowheads="1"/>
          </p:cNvSpPr>
          <p:nvPr/>
        </p:nvSpPr>
        <p:spPr bwMode="auto">
          <a:xfrm>
            <a:off x="6553200" y="3505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30058" name="AutoShape 11"/>
          <p:cNvSpPr>
            <a:spLocks noChangeArrowheads="1"/>
          </p:cNvSpPr>
          <p:nvPr/>
        </p:nvSpPr>
        <p:spPr bwMode="auto">
          <a:xfrm>
            <a:off x="3657600" y="45720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30059" name="Text Box 12"/>
          <p:cNvSpPr txBox="1">
            <a:spLocks noChangeArrowheads="1"/>
          </p:cNvSpPr>
          <p:nvPr/>
        </p:nvSpPr>
        <p:spPr bwMode="auto">
          <a:xfrm>
            <a:off x="3633313" y="5623098"/>
            <a:ext cx="442133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latin typeface="Times New Roman" panose="02020603050405020304" pitchFamily="18" charset="0"/>
              </a:rPr>
              <a:t>obstruction </a:t>
            </a:r>
            <a:r>
              <a:rPr lang="sr-Latn-RS" altLang="sr-Latn-RS" sz="2800" b="1" dirty="0" smtClean="0">
                <a:latin typeface="Times New Roman" panose="02020603050405020304" pitchFamily="18" charset="0"/>
              </a:rPr>
              <a:t>of the </a:t>
            </a:r>
            <a:r>
              <a:rPr lang="en" altLang="sr-Latn-RS" sz="2800" b="1" dirty="0" smtClean="0">
                <a:latin typeface="Times New Roman" panose="02020603050405020304" pitchFamily="18" charset="0"/>
              </a:rPr>
              <a:t>bronchus</a:t>
            </a:r>
            <a:endParaRPr lang="sl-SI" altLang="sr-Latn-RS" sz="2800" b="1" dirty="0"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latin typeface="Times New Roman" panose="02020603050405020304" pitchFamily="18" charset="0"/>
              </a:rPr>
              <a:t>hemoptysis</a:t>
            </a:r>
            <a:endParaRPr lang="en-US" altLang="sr-Latn-RS" sz="28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AutoShape 4"/>
          <p:cNvSpPr>
            <a:spLocks noChangeArrowheads="1"/>
          </p:cNvSpPr>
          <p:nvPr/>
        </p:nvSpPr>
        <p:spPr bwMode="auto">
          <a:xfrm>
            <a:off x="1619672" y="392113"/>
            <a:ext cx="6048672" cy="457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492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" sz="3200" b="1" dirty="0" smtClean="0">
                <a:solidFill>
                  <a:srgbClr val="FFFF00"/>
                </a:solidFill>
                <a:latin typeface="Times New Roman" pitchFamily="18" charset="0"/>
              </a:rPr>
              <a:t>  IMMUNOHISTOCHEMISTRY</a:t>
            </a:r>
            <a:endParaRPr lang="en-US" sz="32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3210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8769" y="1412776"/>
            <a:ext cx="8548687" cy="49291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Tumor markers  ?</a:t>
            </a:r>
            <a:endParaRPr lang="sr-Latn-C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adenocarcinoma – CEA, B72.3, BG-8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sr-Latn-RS" sz="2400" dirty="0" smtClean="0">
              <a:solidFill>
                <a:schemeClr val="accent2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" altLang="sr-Latn-R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cytokeratin and carletinin</a:t>
            </a:r>
            <a:r>
              <a:rPr lang="en" altLang="sr-Latn-R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- mesothelioma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if cytology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analysis is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positive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for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malignancy, a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nd the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samples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are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negative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f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or everything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else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, 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the patient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 probably</a:t>
            </a:r>
            <a:r>
              <a:rPr lang="sr-Latn-RS" altLang="sr-Latn-RS" sz="2400" dirty="0" smtClean="0">
                <a:effectLst/>
                <a:latin typeface="Times New Roman" panose="02020603050405020304" pitchFamily="18" charset="0"/>
              </a:rPr>
              <a:t> has </a:t>
            </a:r>
            <a:r>
              <a:rPr lang="en" altLang="sr-Latn-RS" sz="2400" dirty="0" smtClean="0">
                <a:effectLst/>
                <a:latin typeface="Times New Roman" panose="02020603050405020304" pitchFamily="18" charset="0"/>
              </a:rPr>
              <a:t>mesothelioma</a:t>
            </a:r>
            <a:endParaRPr lang="en-US" altLang="sr-Latn-RS" sz="2400" dirty="0" smtClean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AutoShape 6"/>
          <p:cNvSpPr>
            <a:spLocks noChangeArrowheads="1"/>
          </p:cNvSpPr>
          <p:nvPr/>
        </p:nvSpPr>
        <p:spPr bwMode="auto">
          <a:xfrm>
            <a:off x="381000" y="333375"/>
            <a:ext cx="8534400" cy="914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214313" y="1928813"/>
            <a:ext cx="8548687" cy="403187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sr-Cyrl-CS" sz="32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  <a:tabLst>
                <a:tab pos="266700" algn="l"/>
              </a:tabLst>
              <a:defRPr/>
            </a:pPr>
            <a:r>
              <a:rPr lang="sr-Latn-RS" sz="2400" dirty="0" smtClean="0">
                <a:latin typeface="Times New Roman" pitchFamily="18" charset="0"/>
              </a:rPr>
              <a:t>    </a:t>
            </a:r>
            <a:r>
              <a:rPr lang="en" sz="2400" dirty="0" smtClean="0">
                <a:latin typeface="Times New Roman" pitchFamily="18" charset="0"/>
              </a:rPr>
              <a:t>the </a:t>
            </a:r>
            <a:r>
              <a:rPr lang="en" sz="2400" dirty="0">
                <a:latin typeface="Times New Roman" pitchFamily="18" charset="0"/>
              </a:rPr>
              <a:t>best the way </a:t>
            </a:r>
            <a:r>
              <a:rPr lang="sr-Latn-RS" sz="2400" dirty="0" smtClean="0">
                <a:latin typeface="Times New Roman" pitchFamily="18" charset="0"/>
              </a:rPr>
              <a:t>f</a:t>
            </a:r>
            <a:r>
              <a:rPr lang="en" sz="2400" dirty="0" smtClean="0">
                <a:latin typeface="Times New Roman" pitchFamily="18" charset="0"/>
              </a:rPr>
              <a:t>or </a:t>
            </a:r>
            <a:r>
              <a:rPr lang="en" sz="2400" dirty="0">
                <a:latin typeface="Times New Roman" pitchFamily="18" charset="0"/>
              </a:rPr>
              <a:t>diagnosis </a:t>
            </a:r>
            <a:r>
              <a:rPr lang="sr-Latn-RS" sz="2400" dirty="0" smtClean="0">
                <a:latin typeface="Times New Roman" pitchFamily="18" charset="0"/>
              </a:rPr>
              <a:t>of </a:t>
            </a:r>
            <a:r>
              <a:rPr lang="en" sz="2400" dirty="0" smtClean="0">
                <a:latin typeface="Times New Roman" pitchFamily="18" charset="0"/>
              </a:rPr>
              <a:t>TB </a:t>
            </a:r>
            <a:r>
              <a:rPr lang="en" sz="2400" dirty="0">
                <a:latin typeface="Times New Roman" pitchFamily="18" charset="0"/>
              </a:rPr>
              <a:t>pleurisy </a:t>
            </a:r>
            <a:endParaRPr lang="sr-Latn-RS" sz="2400" dirty="0" smtClean="0">
              <a:latin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  <a:tabLst>
                <a:tab pos="266700" algn="l"/>
              </a:tabLst>
              <a:defRPr/>
            </a:pPr>
            <a:endParaRPr lang="sr-Latn-RS" sz="2400" dirty="0">
              <a:latin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  <a:tabLst>
                <a:tab pos="266700" algn="l"/>
              </a:tabLst>
              <a:defRPr/>
            </a:pPr>
            <a:endParaRPr lang="sr-Latn-RS" sz="2400" dirty="0" smtClean="0">
              <a:latin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  <a:tabLst>
                <a:tab pos="266700" algn="l"/>
              </a:tabLst>
              <a:defRPr/>
            </a:pPr>
            <a:r>
              <a:rPr lang="sr-Latn-RS" sz="2400" dirty="0">
                <a:latin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</a:rPr>
              <a:t>   </a:t>
            </a:r>
            <a:r>
              <a:rPr lang="en" sz="2400" dirty="0" smtClean="0">
                <a:latin typeface="Times New Roman" pitchFamily="18" charset="0"/>
              </a:rPr>
              <a:t>diagnosis</a:t>
            </a:r>
            <a:r>
              <a:rPr lang="sr-Latn-RS" sz="2400" dirty="0" smtClean="0">
                <a:latin typeface="Times New Roman" pitchFamily="18" charset="0"/>
              </a:rPr>
              <a:t> of</a:t>
            </a:r>
            <a:r>
              <a:rPr lang="en" sz="2400" dirty="0" smtClean="0">
                <a:latin typeface="Times New Roman" pitchFamily="18" charset="0"/>
              </a:rPr>
              <a:t> </a:t>
            </a:r>
            <a:r>
              <a:rPr lang="en" sz="2400" dirty="0">
                <a:latin typeface="Times New Roman" pitchFamily="18" charset="0"/>
              </a:rPr>
              <a:t>pleural </a:t>
            </a:r>
            <a:r>
              <a:rPr lang="en" sz="2400" dirty="0" smtClean="0">
                <a:latin typeface="Times New Roman" pitchFamily="18" charset="0"/>
              </a:rPr>
              <a:t>malignancy</a:t>
            </a:r>
            <a:endParaRPr lang="en-US" sz="2400" dirty="0">
              <a:latin typeface="Times New Roman" pitchFamily="18" charset="0"/>
            </a:endParaRPr>
          </a:p>
          <a:p>
            <a:pPr eaLnBrk="1" hangingPunct="1">
              <a:defRPr/>
            </a:pPr>
            <a:endParaRPr lang="sl-SI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lvl="1" algn="ctr" eaLnBrk="1" hangingPunct="1">
              <a:defRPr/>
            </a:pPr>
            <a:endParaRPr lang="sl-SI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lvl="1" algn="ctr" eaLnBrk="1" hangingPunct="1">
              <a:defRPr/>
            </a:pPr>
            <a:endParaRPr lang="en-US" sz="32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lvl="1" algn="ctr" eaLnBrk="1" hangingPunct="1">
              <a:defRPr/>
            </a:pP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134148" name="Text Box 5"/>
          <p:cNvSpPr txBox="1">
            <a:spLocks noChangeArrowheads="1"/>
          </p:cNvSpPr>
          <p:nvPr/>
        </p:nvSpPr>
        <p:spPr bwMode="auto">
          <a:xfrm>
            <a:off x="357188" y="571500"/>
            <a:ext cx="8558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Blind percutaneous biopsy </a:t>
            </a:r>
            <a:r>
              <a:rPr lang="sr-Latn-RS" altLang="sr-Latn-RS" sz="28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of </a:t>
            </a:r>
            <a:r>
              <a:rPr lang="en" altLang="sr-Latn-RS" sz="28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parietal </a:t>
            </a:r>
            <a:r>
              <a:rPr lang="en" altLang="sr-Latn-RS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pleura</a:t>
            </a:r>
            <a:endParaRPr lang="en-US" altLang="sr-Latn-RS" sz="28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4"/>
          <p:cNvSpPr txBox="1">
            <a:spLocks noChangeArrowheads="1"/>
          </p:cNvSpPr>
          <p:nvPr/>
        </p:nvSpPr>
        <p:spPr bwMode="auto">
          <a:xfrm>
            <a:off x="381000" y="4724400"/>
            <a:ext cx="83058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RS" altLang="sr-Latn-RS" b="1" dirty="0">
                <a:solidFill>
                  <a:srgbClr val="FFFF00"/>
                </a:solidFill>
                <a:latin typeface="Times New Roman" panose="02020603050405020304" pitchFamily="18" charset="0"/>
              </a:rPr>
              <a:t>I</a:t>
            </a:r>
            <a:r>
              <a:rPr lang="en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f </a:t>
            </a:r>
            <a:r>
              <a:rPr lang="sr-Latn-RS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all previously mentioned</a:t>
            </a:r>
            <a:r>
              <a:rPr lang="en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r>
              <a:rPr lang="en" altLang="sr-Latn-RS" b="1" dirty="0">
                <a:solidFill>
                  <a:srgbClr val="FFFF00"/>
                </a:solidFill>
                <a:latin typeface="Times New Roman" panose="02020603050405020304" pitchFamily="18" charset="0"/>
              </a:rPr>
              <a:t>methods </a:t>
            </a:r>
            <a:r>
              <a:rPr lang="sr-Latn-RS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do </a:t>
            </a:r>
            <a:r>
              <a:rPr lang="en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not clarify</a:t>
            </a:r>
            <a:r>
              <a:rPr lang="sr-Latn-RS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 the</a:t>
            </a:r>
            <a:r>
              <a:rPr lang="en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 cause</a:t>
            </a:r>
            <a:r>
              <a:rPr lang="sr-Latn-RS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,</a:t>
            </a:r>
            <a:r>
              <a:rPr lang="en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 remains</a:t>
            </a:r>
            <a:r>
              <a:rPr lang="sr-Latn-RS" altLang="sr-Latn-RS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...</a:t>
            </a:r>
            <a:endParaRPr lang="en-US" altLang="sr-Latn-RS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6195" name="Text Box 5"/>
          <p:cNvSpPr txBox="1">
            <a:spLocks noChangeArrowheads="1"/>
          </p:cNvSpPr>
          <p:nvPr/>
        </p:nvSpPr>
        <p:spPr bwMode="auto">
          <a:xfrm>
            <a:off x="500063" y="571500"/>
            <a:ext cx="7500937" cy="2862263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" altLang="sr-Latn-RS" sz="3600" b="1" dirty="0">
                <a:latin typeface="Times New Roman" panose="02020603050405020304" pitchFamily="18" charset="0"/>
              </a:rPr>
              <a:t>Spiral </a:t>
            </a:r>
            <a:r>
              <a:rPr lang="sr-Latn-RS" altLang="sr-Latn-RS" sz="3600" b="1" dirty="0" smtClean="0">
                <a:latin typeface="Times New Roman" panose="02020603050405020304" pitchFamily="18" charset="0"/>
              </a:rPr>
              <a:t>chest </a:t>
            </a:r>
            <a:r>
              <a:rPr lang="en" altLang="sr-Latn-RS" sz="3600" b="1" dirty="0" smtClean="0">
                <a:latin typeface="Times New Roman" panose="02020603050405020304" pitchFamily="18" charset="0"/>
              </a:rPr>
              <a:t>CT</a:t>
            </a:r>
            <a:endParaRPr lang="sl-SI" altLang="sr-Latn-RS" sz="36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en" altLang="sr-Latn-RS" sz="2400" b="1" dirty="0">
                <a:latin typeface="Times New Roman" panose="02020603050405020304" pitchFamily="18" charset="0"/>
              </a:rPr>
              <a:t> </a:t>
            </a:r>
            <a:r>
              <a:rPr lang="en" altLang="sr-Latn-RS" sz="2400" dirty="0">
                <a:latin typeface="Times New Roman" panose="02020603050405020304" pitchFamily="18" charset="0"/>
              </a:rPr>
              <a:t>pulmonary embolism</a:t>
            </a:r>
            <a:endParaRPr lang="sl-SI" altLang="sr-Latn-R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en" altLang="sr-Latn-RS" sz="2400" dirty="0">
                <a:latin typeface="Times New Roman" panose="02020603050405020304" pitchFamily="18" charset="0"/>
              </a:rPr>
              <a:t> pulmonary infiltrates</a:t>
            </a:r>
            <a:endParaRPr lang="sl-SI" altLang="sr-Latn-R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en" altLang="sr-Latn-RS" sz="2400" dirty="0">
                <a:latin typeface="Times New Roman" panose="02020603050405020304" pitchFamily="18" charset="0"/>
              </a:rPr>
              <a:t> mediastinal lymphadenopathy</a:t>
            </a:r>
            <a:endParaRPr lang="sl-SI" altLang="sr-Latn-R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endParaRPr lang="en-US" altLang="sr-Latn-RS" sz="24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Oval 13"/>
          <p:cNvSpPr>
            <a:spLocks noChangeArrowheads="1"/>
          </p:cNvSpPr>
          <p:nvPr/>
        </p:nvSpPr>
        <p:spPr bwMode="auto">
          <a:xfrm>
            <a:off x="6348735" y="4544893"/>
            <a:ext cx="2057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38243" name="AutoShape 6"/>
          <p:cNvSpPr>
            <a:spLocks noChangeArrowheads="1"/>
          </p:cNvSpPr>
          <p:nvPr/>
        </p:nvSpPr>
        <p:spPr bwMode="auto">
          <a:xfrm>
            <a:off x="1600200" y="1600200"/>
            <a:ext cx="5486400" cy="2438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382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785813" y="142875"/>
            <a:ext cx="7500937" cy="1357313"/>
          </a:xfrm>
        </p:spPr>
        <p:txBody>
          <a:bodyPr/>
          <a:lstStyle/>
          <a:p>
            <a:r>
              <a:rPr lang="en" altLang="sr-Latn-RS" sz="3200" b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THORACOSCOPY</a:t>
            </a:r>
            <a:endParaRPr lang="en-US" altLang="sr-Latn-RS" sz="3200" b="1" smtClean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914400" y="1752600"/>
            <a:ext cx="6705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Diagnostic value</a:t>
            </a:r>
            <a:endParaRPr lang="sl-SI" altLang="sr-Latn-RS" sz="24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" altLang="sr-Latn-R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93%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" altLang="sr-Latn-R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80%</a:t>
            </a:r>
            <a:endParaRPr lang="en-US" altLang="sr-Latn-R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8246" name="Text Box 7"/>
          <p:cNvSpPr txBox="1">
            <a:spLocks noChangeArrowheads="1"/>
          </p:cNvSpPr>
          <p:nvPr/>
        </p:nvSpPr>
        <p:spPr bwMode="auto">
          <a:xfrm>
            <a:off x="3000375" y="4357688"/>
            <a:ext cx="2257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diagnosis</a:t>
            </a:r>
            <a:endParaRPr lang="en-U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247" name="AutoShape 8"/>
          <p:cNvSpPr>
            <a:spLocks noChangeArrowheads="1"/>
          </p:cNvSpPr>
          <p:nvPr/>
        </p:nvSpPr>
        <p:spPr bwMode="auto">
          <a:xfrm>
            <a:off x="5286375" y="4429125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U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248" name="Text Box 10"/>
          <p:cNvSpPr txBox="1">
            <a:spLocks noChangeArrowheads="1"/>
          </p:cNvSpPr>
          <p:nvPr/>
        </p:nvSpPr>
        <p:spPr bwMode="auto">
          <a:xfrm>
            <a:off x="6501929" y="4519037"/>
            <a:ext cx="1751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U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249" name="AutoShape 11"/>
          <p:cNvSpPr>
            <a:spLocks noChangeArrowheads="1"/>
          </p:cNvSpPr>
          <p:nvPr/>
        </p:nvSpPr>
        <p:spPr bwMode="auto">
          <a:xfrm>
            <a:off x="3352800" y="5257800"/>
            <a:ext cx="609600" cy="91440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R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n-U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AutoShape 10"/>
          <p:cNvSpPr>
            <a:spLocks noChangeArrowheads="1"/>
          </p:cNvSpPr>
          <p:nvPr/>
        </p:nvSpPr>
        <p:spPr bwMode="auto">
          <a:xfrm>
            <a:off x="1295400" y="1981200"/>
            <a:ext cx="5867400" cy="609600"/>
          </a:xfrm>
          <a:prstGeom prst="leftRightArrowCallout">
            <a:avLst>
              <a:gd name="adj1" fmla="val 25000"/>
              <a:gd name="adj2" fmla="val 25000"/>
              <a:gd name="adj3" fmla="val 120313"/>
              <a:gd name="adj4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40291" name="AutoShape 8"/>
          <p:cNvSpPr>
            <a:spLocks noChangeArrowheads="1"/>
          </p:cNvSpPr>
          <p:nvPr/>
        </p:nvSpPr>
        <p:spPr bwMode="auto">
          <a:xfrm>
            <a:off x="2428875" y="4000500"/>
            <a:ext cx="3886200" cy="1295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40292" name="Text Box 7"/>
          <p:cNvSpPr txBox="1">
            <a:spLocks noChangeArrowheads="1"/>
          </p:cNvSpPr>
          <p:nvPr/>
        </p:nvSpPr>
        <p:spPr bwMode="auto">
          <a:xfrm>
            <a:off x="2672041" y="4263231"/>
            <a:ext cx="3654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44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</a:t>
            </a:r>
            <a:endParaRPr lang="en-US" altLang="sr-Latn-RS" sz="4400" b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293" name="Text Box 9"/>
          <p:cNvSpPr txBox="1">
            <a:spLocks noChangeArrowheads="1"/>
          </p:cNvSpPr>
          <p:nvPr/>
        </p:nvSpPr>
        <p:spPr bwMode="auto">
          <a:xfrm>
            <a:off x="1981200" y="1905000"/>
            <a:ext cx="42672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sz="4000" b="1" dirty="0">
                <a:latin typeface="Times New Roman" panose="02020603050405020304" pitchFamily="18" charset="0"/>
              </a:rPr>
              <a:t> </a:t>
            </a:r>
            <a:r>
              <a:rPr lang="en" altLang="sr-Latn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4000" b="1" dirty="0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sr-Latn-RS" sz="4000" b="1" dirty="0">
              <a:latin typeface="Garamond" panose="02020404030301010803" pitchFamily="18" charset="0"/>
            </a:endParaRPr>
          </a:p>
        </p:txBody>
      </p:sp>
      <p:sp>
        <p:nvSpPr>
          <p:cNvPr id="140294" name="Rectangle 11"/>
          <p:cNvSpPr>
            <a:spLocks noChangeArrowheads="1"/>
          </p:cNvSpPr>
          <p:nvPr/>
        </p:nvSpPr>
        <p:spPr bwMode="auto">
          <a:xfrm>
            <a:off x="257175" y="2035267"/>
            <a:ext cx="1381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PTE</a:t>
            </a:r>
            <a:endParaRPr lang="en-US" altLang="sr-Latn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295" name="Rectangle 12"/>
          <p:cNvSpPr>
            <a:spLocks noChangeArrowheads="1"/>
          </p:cNvSpPr>
          <p:nvPr/>
        </p:nvSpPr>
        <p:spPr bwMode="auto">
          <a:xfrm>
            <a:off x="7255280" y="2002500"/>
            <a:ext cx="7328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" alt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endParaRPr lang="en-US" altLang="sr-Latn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PLEURAL </a:t>
            </a:r>
            <a:r>
              <a:rPr lang="sr-Latn-RS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EFFUSION</a:t>
            </a:r>
            <a:endParaRPr lang="sr-Latn-CS" altLang="sr-Latn-RS" sz="3600" b="1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90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85750" y="1643063"/>
            <a:ext cx="8750300" cy="4449762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Causes </a:t>
            </a: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for 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pleural </a:t>
            </a:r>
            <a:r>
              <a:rPr lang="sr-Latn-RS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effusion</a:t>
            </a:r>
            <a:r>
              <a:rPr lang="en" sz="2800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:</a:t>
            </a:r>
            <a:endParaRPr lang="sr-Latn-CS" b="1" dirty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condition</a:t>
            </a:r>
            <a:r>
              <a:rPr lang="sr-Latn-RS" sz="2400" dirty="0" smtClean="0">
                <a:effectLst/>
                <a:latin typeface="Times New Roman" pitchFamily="18" charset="0"/>
              </a:rPr>
              <a:t>s</a:t>
            </a:r>
            <a:r>
              <a:rPr lang="en" sz="2400" dirty="0" smtClean="0">
                <a:effectLst/>
                <a:latin typeface="Times New Roman" pitchFamily="18" charset="0"/>
              </a:rPr>
              <a:t> which disturb</a:t>
            </a:r>
            <a:r>
              <a:rPr lang="sr-Latn-RS" sz="2400" dirty="0" smtClean="0">
                <a:effectLst/>
                <a:latin typeface="Times New Roman" pitchFamily="18" charset="0"/>
              </a:rPr>
              <a:t> the</a:t>
            </a:r>
            <a:r>
              <a:rPr lang="en" sz="2400" dirty="0" smtClean="0">
                <a:effectLst/>
                <a:latin typeface="Times New Roman" pitchFamily="18" charset="0"/>
              </a:rPr>
              <a:t> balance</a:t>
            </a:r>
            <a:r>
              <a:rPr lang="sr-Latn-RS" sz="2400" dirty="0" smtClean="0">
                <a:effectLst/>
                <a:latin typeface="Times New Roman" pitchFamily="18" charset="0"/>
              </a:rPr>
              <a:t> of</a:t>
            </a:r>
            <a:r>
              <a:rPr lang="en" sz="2400" dirty="0" smtClean="0">
                <a:effectLst/>
                <a:latin typeface="Times New Roman" pitchFamily="18" charset="0"/>
              </a:rPr>
              <a:t> transpleural pressures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sr-Latn-C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condition</a:t>
            </a:r>
            <a:r>
              <a:rPr lang="sr-Latn-RS" sz="2400" dirty="0" smtClean="0">
                <a:effectLst/>
                <a:latin typeface="Times New Roman" pitchFamily="18" charset="0"/>
              </a:rPr>
              <a:t>s</a:t>
            </a:r>
            <a:r>
              <a:rPr lang="en" sz="2400" dirty="0" smtClean="0">
                <a:effectLst/>
                <a:latin typeface="Times New Roman" pitchFamily="18" charset="0"/>
              </a:rPr>
              <a:t> which </a:t>
            </a:r>
            <a:r>
              <a:rPr lang="sr-Latn-RS" sz="2400" dirty="0" smtClean="0">
                <a:effectLst/>
                <a:latin typeface="Times New Roman" pitchFamily="18" charset="0"/>
              </a:rPr>
              <a:t>create</a:t>
            </a:r>
            <a:r>
              <a:rPr lang="en" sz="2400" dirty="0" smtClean="0">
                <a:effectLst/>
                <a:latin typeface="Times New Roman" pitchFamily="18" charset="0"/>
              </a:rPr>
              <a:t> </a:t>
            </a:r>
            <a:r>
              <a:rPr lang="sr-Latn-RS" sz="2400" dirty="0" smtClean="0">
                <a:effectLst/>
                <a:latin typeface="Times New Roman" pitchFamily="18" charset="0"/>
              </a:rPr>
              <a:t>the disfunction of </a:t>
            </a:r>
            <a:r>
              <a:rPr lang="en" sz="2400" dirty="0" smtClean="0">
                <a:effectLst/>
                <a:latin typeface="Times New Roman" pitchFamily="18" charset="0"/>
              </a:rPr>
              <a:t>lymphatic drainage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sr-Latn-C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condition</a:t>
            </a:r>
            <a:r>
              <a:rPr lang="sr-Latn-RS" sz="2400" dirty="0" smtClean="0">
                <a:effectLst/>
                <a:latin typeface="Times New Roman" pitchFamily="18" charset="0"/>
              </a:rPr>
              <a:t>s</a:t>
            </a:r>
            <a:r>
              <a:rPr lang="en" sz="2400" dirty="0" smtClean="0">
                <a:effectLst/>
                <a:latin typeface="Times New Roman" pitchFamily="18" charset="0"/>
              </a:rPr>
              <a:t> which </a:t>
            </a:r>
            <a:r>
              <a:rPr lang="sr-Latn-RS" sz="2400" dirty="0" smtClean="0">
                <a:effectLst/>
                <a:latin typeface="Times New Roman" pitchFamily="18" charset="0"/>
              </a:rPr>
              <a:t>cause</a:t>
            </a:r>
            <a:r>
              <a:rPr lang="en" sz="2400" dirty="0" smtClean="0">
                <a:effectLst/>
                <a:latin typeface="Times New Roman" pitchFamily="18" charset="0"/>
              </a:rPr>
              <a:t> increase</a:t>
            </a:r>
            <a:r>
              <a:rPr lang="sr-Latn-RS" sz="2400" dirty="0" smtClean="0">
                <a:effectLst/>
                <a:latin typeface="Times New Roman" pitchFamily="18" charset="0"/>
              </a:rPr>
              <a:t>d</a:t>
            </a:r>
            <a:r>
              <a:rPr lang="en" sz="2400" dirty="0" smtClean="0">
                <a:effectLst/>
                <a:latin typeface="Times New Roman" pitchFamily="18" charset="0"/>
              </a:rPr>
              <a:t> permeability</a:t>
            </a:r>
            <a:r>
              <a:rPr lang="sr-Latn-RS" sz="2400" dirty="0" smtClean="0">
                <a:effectLst/>
                <a:latin typeface="Times New Roman" pitchFamily="18" charset="0"/>
              </a:rPr>
              <a:t> of the</a:t>
            </a:r>
            <a:r>
              <a:rPr lang="en" sz="2400" dirty="0" smtClean="0">
                <a:effectLst/>
                <a:latin typeface="Times New Roman" pitchFamily="18" charset="0"/>
              </a:rPr>
              <a:t> mesothelium and capillar</a:t>
            </a:r>
            <a:r>
              <a:rPr lang="sr-Latn-RS" sz="2400" dirty="0" smtClean="0">
                <a:effectLst/>
                <a:latin typeface="Times New Roman" pitchFamily="18" charset="0"/>
              </a:rPr>
              <a:t>ies</a:t>
            </a:r>
            <a:endParaRPr lang="en" sz="2400" dirty="0" smtClean="0">
              <a:effectLst/>
              <a:latin typeface="Times New Roman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sr-Cyrl-CS" sz="2400" dirty="0" smtClean="0">
              <a:effectLst/>
              <a:latin typeface="Times New Roman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000" dirty="0" smtClean="0">
                <a:effectLst/>
                <a:latin typeface="Times New Roman" pitchFamily="18" charset="0"/>
              </a:rPr>
              <a:t>Conditions that disrupt </a:t>
            </a:r>
            <a:r>
              <a:rPr lang="sr-Latn-RS" sz="2000" dirty="0" smtClean="0">
                <a:effectLst/>
                <a:latin typeface="Times New Roman" pitchFamily="18" charset="0"/>
              </a:rPr>
              <a:t>the </a:t>
            </a:r>
            <a:r>
              <a:rPr lang="en" sz="2000" dirty="0" smtClean="0">
                <a:effectLst/>
                <a:latin typeface="Times New Roman" pitchFamily="18" charset="0"/>
              </a:rPr>
              <a:t>Starling</a:t>
            </a:r>
            <a:r>
              <a:rPr lang="sr-Latn-RS" sz="2000" dirty="0" smtClean="0">
                <a:effectLst/>
                <a:latin typeface="Times New Roman" pitchFamily="18" charset="0"/>
              </a:rPr>
              <a:t> law</a:t>
            </a:r>
            <a:r>
              <a:rPr lang="en" sz="2000" dirty="0" smtClean="0">
                <a:effectLst/>
                <a:latin typeface="Times New Roman" pitchFamily="18" charset="0"/>
              </a:rPr>
              <a:t> are mostly</a:t>
            </a:r>
            <a:r>
              <a:rPr lang="sr-Latn-RS" sz="2000" dirty="0" smtClean="0">
                <a:effectLst/>
                <a:latin typeface="Times New Roman" pitchFamily="18" charset="0"/>
              </a:rPr>
              <a:t> of</a:t>
            </a:r>
            <a:r>
              <a:rPr lang="en" sz="2000" dirty="0" smtClean="0">
                <a:effectLst/>
                <a:latin typeface="Times New Roman" pitchFamily="18" charset="0"/>
              </a:rPr>
              <a:t> extrapleural</a:t>
            </a:r>
            <a:r>
              <a:rPr lang="sr-Latn-RS" sz="2000" dirty="0" smtClean="0">
                <a:effectLst/>
                <a:latin typeface="Times New Roman" pitchFamily="18" charset="0"/>
              </a:rPr>
              <a:t> </a:t>
            </a:r>
            <a:r>
              <a:rPr lang="en" sz="2000" dirty="0" smtClean="0">
                <a:effectLst/>
                <a:latin typeface="Times New Roman" pitchFamily="18" charset="0"/>
              </a:rPr>
              <a:t>origin</a:t>
            </a:r>
            <a:endParaRPr lang="sr-Latn-CS" sz="20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sr-Latn-CS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AutoShape 4"/>
          <p:cNvSpPr>
            <a:spLocks noChangeArrowheads="1"/>
          </p:cNvSpPr>
          <p:nvPr/>
        </p:nvSpPr>
        <p:spPr bwMode="auto">
          <a:xfrm>
            <a:off x="1485900" y="392113"/>
            <a:ext cx="6172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4400">
              <a:latin typeface="Swiss Black YU" pitchFamily="34" charset="0"/>
            </a:endParaRPr>
          </a:p>
        </p:txBody>
      </p:sp>
      <p:sp>
        <p:nvSpPr>
          <p:cNvPr id="142339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sr-Latn-RS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Therapeutic thoracentesis</a:t>
            </a:r>
            <a:endParaRPr lang="en-US" altLang="sr-Latn-RS" sz="36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19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52400" y="1752600"/>
            <a:ext cx="8689975" cy="4346575"/>
          </a:xfrm>
        </p:spPr>
        <p:txBody>
          <a:bodyPr/>
          <a:lstStyle/>
          <a:p>
            <a:pPr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t</a:t>
            </a:r>
            <a:r>
              <a:rPr lang="sr-Latn-RS" sz="2400" dirty="0" smtClean="0">
                <a:effectLst/>
                <a:latin typeface="Times New Roman" pitchFamily="18" charset="0"/>
              </a:rPr>
              <a:t>o </a:t>
            </a:r>
            <a:r>
              <a:rPr lang="en" sz="2400" dirty="0" smtClean="0">
                <a:effectLst/>
                <a:latin typeface="Times New Roman" pitchFamily="18" charset="0"/>
              </a:rPr>
              <a:t>evacuate </a:t>
            </a:r>
            <a:r>
              <a:rPr lang="sr-Latn-RS" sz="2400" dirty="0" smtClean="0">
                <a:effectLst/>
                <a:latin typeface="Times New Roman" pitchFamily="18" charset="0"/>
              </a:rPr>
              <a:t>the fluid</a:t>
            </a:r>
            <a:r>
              <a:rPr lang="en" sz="2400" dirty="0" smtClean="0">
                <a:effectLst/>
                <a:latin typeface="Times New Roman" pitchFamily="18" charset="0"/>
              </a:rPr>
              <a:t> </a:t>
            </a:r>
            <a:r>
              <a:rPr lang="en" sz="2400" dirty="0">
                <a:effectLst/>
                <a:latin typeface="Times New Roman" pitchFamily="18" charset="0"/>
              </a:rPr>
              <a:t>?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n-US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measure pleural pressure  </a:t>
            </a:r>
            <a:r>
              <a:rPr lang="en" sz="2400" dirty="0">
                <a:effectLst/>
                <a:latin typeface="Times New Roman" pitchFamily="18" charset="0"/>
              </a:rPr>
              <a:t>&lt; - </a:t>
            </a:r>
            <a:r>
              <a:rPr lang="en" sz="2400" dirty="0" smtClean="0">
                <a:effectLst/>
                <a:latin typeface="Times New Roman" pitchFamily="18" charset="0"/>
              </a:rPr>
              <a:t>20 m</a:t>
            </a:r>
            <a:r>
              <a:rPr lang="sr-Latn-RS" sz="2400" dirty="0" smtClean="0">
                <a:effectLst/>
                <a:latin typeface="Times New Roman" pitchFamily="18" charset="0"/>
              </a:rPr>
              <a:t>m</a:t>
            </a:r>
            <a:r>
              <a:rPr lang="en" sz="2400" dirty="0" smtClean="0">
                <a:effectLst/>
                <a:latin typeface="Times New Roman" pitchFamily="18" charset="0"/>
              </a:rPr>
              <a:t>Hg 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sz="2400" dirty="0">
              <a:solidFill>
                <a:srgbClr val="FF3300"/>
              </a:solidFill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sr-Latn-RS" sz="2400" dirty="0">
                <a:effectLst/>
                <a:latin typeface="Times New Roman" pitchFamily="18" charset="0"/>
              </a:rPr>
              <a:t>f</a:t>
            </a:r>
            <a:r>
              <a:rPr lang="sr-Latn-RS" sz="2400" dirty="0" smtClean="0">
                <a:effectLst/>
                <a:latin typeface="Times New Roman" pitchFamily="18" charset="0"/>
              </a:rPr>
              <a:t>eeling of </a:t>
            </a:r>
            <a:r>
              <a:rPr lang="en" sz="2400" dirty="0" smtClean="0">
                <a:effectLst/>
                <a:latin typeface="Times New Roman" pitchFamily="18" charset="0"/>
              </a:rPr>
              <a:t>tightening in chest and cough </a:t>
            </a:r>
            <a:r>
              <a:rPr lang="en" sz="2400" dirty="0">
                <a:effectLst/>
                <a:latin typeface="Times New Roman" pitchFamily="18" charset="0"/>
              </a:rPr>
              <a:t>- </a:t>
            </a:r>
            <a:r>
              <a:rPr lang="en" sz="2800" b="1" dirty="0" smtClean="0">
                <a:solidFill>
                  <a:srgbClr val="FF3300"/>
                </a:solidFill>
                <a:effectLst/>
                <a:latin typeface="Times New Roman" pitchFamily="18" charset="0"/>
              </a:rPr>
              <a:t>STOP</a:t>
            </a:r>
            <a:endParaRPr lang="en-US" sz="2800" b="1" dirty="0">
              <a:solidFill>
                <a:srgbClr val="FF3300"/>
              </a:solidFill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sl-SI" sz="2400" dirty="0">
              <a:solidFill>
                <a:srgbClr val="FF3300"/>
              </a:solidFill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if </a:t>
            </a:r>
            <a:r>
              <a:rPr lang="sr-Latn-RS" sz="2400" dirty="0" smtClean="0">
                <a:effectLst/>
                <a:latin typeface="Times New Roman" pitchFamily="18" charset="0"/>
              </a:rPr>
              <a:t>there are no </a:t>
            </a:r>
            <a:r>
              <a:rPr lang="en" sz="2400" dirty="0" smtClean="0">
                <a:effectLst/>
                <a:latin typeface="Times New Roman" pitchFamily="18" charset="0"/>
              </a:rPr>
              <a:t>symptoms </a:t>
            </a:r>
            <a:r>
              <a:rPr lang="sr-Latn-RS" sz="2400" dirty="0" smtClean="0">
                <a:effectLst/>
                <a:latin typeface="Times New Roman" pitchFamily="18" charset="0"/>
              </a:rPr>
              <a:t>it can be </a:t>
            </a:r>
            <a:r>
              <a:rPr lang="en" sz="2400" dirty="0" smtClean="0">
                <a:effectLst/>
                <a:latin typeface="Times New Roman" pitchFamily="18" charset="0"/>
              </a:rPr>
              <a:t>safe</a:t>
            </a:r>
            <a:r>
              <a:rPr lang="sr-Latn-RS" sz="2400" dirty="0" smtClean="0">
                <a:effectLst/>
                <a:latin typeface="Times New Roman" pitchFamily="18" charset="0"/>
              </a:rPr>
              <a:t> to evacuate</a:t>
            </a:r>
            <a:r>
              <a:rPr lang="en" sz="2400" dirty="0" smtClean="0">
                <a:effectLst/>
                <a:latin typeface="Times New Roman" pitchFamily="18" charset="0"/>
              </a:rPr>
              <a:t> 1-1.5 l </a:t>
            </a:r>
            <a:r>
              <a:rPr lang="sr-Latn-RS" sz="2400" dirty="0" smtClean="0">
                <a:effectLst/>
                <a:latin typeface="Times New Roman" pitchFamily="18" charset="0"/>
              </a:rPr>
              <a:t>of the effusion</a:t>
            </a:r>
            <a:endParaRPr lang="en-US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sl-SI" sz="2400" dirty="0">
              <a:effectLst/>
              <a:latin typeface="Times New Roman" pitchFamily="18" charset="0"/>
            </a:endParaRPr>
          </a:p>
          <a:p>
            <a:pPr>
              <a:defRPr/>
            </a:pPr>
            <a:r>
              <a:rPr lang="en" sz="2400" dirty="0" smtClean="0">
                <a:effectLst/>
                <a:latin typeface="Times New Roman" pitchFamily="18" charset="0"/>
              </a:rPr>
              <a:t>carefully </a:t>
            </a:r>
            <a:r>
              <a:rPr lang="sr-Latn-RS" sz="2400" dirty="0" smtClean="0">
                <a:effectLst/>
                <a:latin typeface="Times New Roman" pitchFamily="18" charset="0"/>
              </a:rPr>
              <a:t>in</a:t>
            </a:r>
            <a:r>
              <a:rPr lang="en" sz="2400" dirty="0" smtClean="0">
                <a:effectLst/>
                <a:latin typeface="Times New Roman" pitchFamily="18" charset="0"/>
              </a:rPr>
              <a:t> COPD  </a:t>
            </a:r>
            <a:r>
              <a:rPr lang="en" sz="2400" dirty="0">
                <a:effectLst/>
                <a:latin typeface="Times New Roman" pitchFamily="18" charset="0"/>
              </a:rPr>
              <a:t>- </a:t>
            </a:r>
            <a:r>
              <a:rPr lang="en" sz="2400" dirty="0" smtClean="0">
                <a:effectLst/>
                <a:latin typeface="Times New Roman" pitchFamily="18" charset="0"/>
              </a:rPr>
              <a:t>no more </a:t>
            </a:r>
            <a:r>
              <a:rPr lang="sr-Latn-RS" sz="2400" dirty="0" smtClean="0">
                <a:effectLst/>
                <a:latin typeface="Times New Roman" pitchFamily="18" charset="0"/>
              </a:rPr>
              <a:t>than</a:t>
            </a:r>
            <a:r>
              <a:rPr lang="en" sz="2400" dirty="0" smtClean="0">
                <a:effectLst/>
                <a:latin typeface="Times New Roman" pitchFamily="18" charset="0"/>
              </a:rPr>
              <a:t> 300 ml</a:t>
            </a:r>
            <a:endParaRPr lang="sl-SI" sz="2400" dirty="0">
              <a:effectLst/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sl-SI" sz="2400" b="1" dirty="0"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dirty="0">
              <a:latin typeface="Garamond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r-Latn-RS" altLang="sr-Latn-RS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LEURAL EFFUSION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420813"/>
            <a:ext cx="8713787" cy="4530725"/>
          </a:xfrm>
          <a:ln>
            <a:solidFill>
              <a:schemeClr val="bg1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most common pathogenetic mechanisms of pleural effusions are: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endParaRPr lang="sr-Cyrl-R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increased capillary permeability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(inflammation, tumors)</a:t>
            </a:r>
            <a:endParaRPr lang="sr-Cyrl-R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increased hydrostatic pressure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(congestive heart failure..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reduced oncotic pressure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(hypoalbuminemia)</a:t>
            </a:r>
            <a:endParaRPr lang="sr-Latn-R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increase in pleural pressure negativity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(atelectasis)</a:t>
            </a:r>
            <a:endParaRPr lang="sr-Latn-R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decreased lymphatic drainage of the pleura 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R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bstruction of lymph flow by a tumor)</a:t>
            </a:r>
            <a:endParaRPr lang="sr-Latn-R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67E84E-BCB8-4394-9F2F-8C953F5C905B}" type="slidenum">
              <a:rPr lang="sr-Latn-CS" altLang="sr-Latn-RS" smtClean="0"/>
              <a:pPr>
                <a:defRPr/>
              </a:pPr>
              <a:t>9</a:t>
            </a:fld>
            <a:endParaRPr lang="sr-Latn-CS" altLang="sr-Latn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4754</TotalTime>
  <Words>3742</Words>
  <Application>Microsoft Office PowerPoint</Application>
  <PresentationFormat>On-screen Show (4:3)</PresentationFormat>
  <Paragraphs>753</Paragraphs>
  <Slides>80</Slides>
  <Notes>56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9" baseType="lpstr">
      <vt:lpstr>Arial</vt:lpstr>
      <vt:lpstr>Calibri</vt:lpstr>
      <vt:lpstr>Comic Sans MS</vt:lpstr>
      <vt:lpstr>Garamond</vt:lpstr>
      <vt:lpstr>Roboto</vt:lpstr>
      <vt:lpstr>Swiss Black YU</vt:lpstr>
      <vt:lpstr>Times New Roman</vt:lpstr>
      <vt:lpstr>Wingdings</vt:lpstr>
      <vt:lpstr>Beam</vt:lpstr>
      <vt:lpstr>   Integrated academic studies of medicine  Internal medicine 1 </vt:lpstr>
      <vt:lpstr>INTRODUCTION</vt:lpstr>
      <vt:lpstr>PowerPoint Presentation</vt:lpstr>
      <vt:lpstr>MECHANISM OF EMERGENCE  OF PLEURAL EFFUSION</vt:lpstr>
      <vt:lpstr>MECHANISM OF EMERGENCE OF PLEURAL EFFUSION</vt:lpstr>
      <vt:lpstr>MECHANISM OF EMERGENCE OF PLEURAL EFFUSION</vt:lpstr>
      <vt:lpstr>DEFINITION </vt:lpstr>
      <vt:lpstr>PLEURAL EFFUSION</vt:lpstr>
      <vt:lpstr>PLEURAL EFFUSION</vt:lpstr>
      <vt:lpstr>DIVISION OF PLEURAL EFFUSION</vt:lpstr>
      <vt:lpstr>DISTINCTION BETWEEN TRANSUDATE AND EXUDATE</vt:lpstr>
      <vt:lpstr>                                    TRANSUDATE</vt:lpstr>
      <vt:lpstr>ETIOLOGY OF TRANSUDATE</vt:lpstr>
      <vt:lpstr>CARDIAC INSUFFICIENCY</vt:lpstr>
      <vt:lpstr>PowerPoint Presentation</vt:lpstr>
      <vt:lpstr>LIVER CIRRHOSIS</vt:lpstr>
      <vt:lpstr>EXUDATE</vt:lpstr>
      <vt:lpstr>    EXUDATE - ETIOLOGY </vt:lpstr>
      <vt:lpstr>EXUDATE </vt:lpstr>
      <vt:lpstr>PowerPoint Presentation</vt:lpstr>
      <vt:lpstr>EXUDATE</vt:lpstr>
      <vt:lpstr>CLINICAL PRESENTATION  </vt:lpstr>
      <vt:lpstr>PHYSICAL EXAMINATION </vt:lpstr>
      <vt:lpstr>ACCORDING TO LOCALIZATION</vt:lpstr>
      <vt:lpstr>X-RAY DIAGNOSTICS</vt:lpstr>
      <vt:lpstr>PowerPoint Presentation</vt:lpstr>
      <vt:lpstr>PowerPoint Presentation</vt:lpstr>
      <vt:lpstr>COMPLICATIONS OF PLEURAL EFFUSION</vt:lpstr>
      <vt:lpstr>PowerPoint Presentation</vt:lpstr>
      <vt:lpstr>PLEURAL PUNCTURE</vt:lpstr>
      <vt:lpstr>PARAPNEUMONIC EFFUSION</vt:lpstr>
      <vt:lpstr>PowerPoint Presentation</vt:lpstr>
      <vt:lpstr>Diagnostic procedures in parapneumonic effusions</vt:lpstr>
      <vt:lpstr>Diagnostic procedure in parapneumonic effusions</vt:lpstr>
      <vt:lpstr>Characteristics of parapneumonic effusions</vt:lpstr>
      <vt:lpstr>Recommendations for antibiotic therapy</vt:lpstr>
      <vt:lpstr>TUBERCULOTIC EFFUSION  (Pleuritis exudativa tuberculosa)</vt:lpstr>
      <vt:lpstr>DIAGNOSIS OF TUBERCULOTIC EFFUSION</vt:lpstr>
      <vt:lpstr>    TREATMENT</vt:lpstr>
      <vt:lpstr>PLEURAL EMPYEMA</vt:lpstr>
      <vt:lpstr>PLEURAL EMPYEMA</vt:lpstr>
      <vt:lpstr>Empyema are caused by: </vt:lpstr>
      <vt:lpstr>Clinical forms of empyema </vt:lpstr>
      <vt:lpstr>Diagnosis of empyema</vt:lpstr>
      <vt:lpstr>THERAPY OF EMPYEMA</vt:lpstr>
      <vt:lpstr>PowerPoint Presentation</vt:lpstr>
      <vt:lpstr>PowerPoint Presentation</vt:lpstr>
      <vt:lpstr>PowerPoint Presentation</vt:lpstr>
      <vt:lpstr>CHARACTERISTICS OF MALIGNANT EFFUSION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Algorithm in the diagnostics of pleural effusion</vt:lpstr>
      <vt:lpstr>PowerPoint Presentation</vt:lpstr>
      <vt:lpstr>PowerPoint Presentation</vt:lpstr>
      <vt:lpstr>PowerPoint Presentation</vt:lpstr>
      <vt:lpstr>Initial laboratory tests for undiagnosed pleural effusion</vt:lpstr>
      <vt:lpstr>THORACENTESIS</vt:lpstr>
      <vt:lpstr>THORACENTESIS</vt:lpstr>
      <vt:lpstr>THORACENTESIS</vt:lpstr>
      <vt:lpstr>THORACENTESIS</vt:lpstr>
      <vt:lpstr>THORACENTESIS</vt:lpstr>
      <vt:lpstr>CYTOLOGY</vt:lpstr>
      <vt:lpstr>      DIFFERENTIAL         CELLULAR COMPOSITION</vt:lpstr>
      <vt:lpstr>EOSINOPHILIA (&gt;10% )</vt:lpstr>
      <vt:lpstr>pH  7.6</vt:lpstr>
      <vt:lpstr>PowerPoint Presentation</vt:lpstr>
      <vt:lpstr>  IMMUNOHISTOCHEMISTRY</vt:lpstr>
      <vt:lpstr>PowerPoint Presentation</vt:lpstr>
      <vt:lpstr>PowerPoint Presentation</vt:lpstr>
      <vt:lpstr>THORACOSCOPY</vt:lpstr>
      <vt:lpstr>PowerPoint Presentation</vt:lpstr>
      <vt:lpstr>Therapeutic thoracentesis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</dc:creator>
  <cp:lastModifiedBy>Vojislav</cp:lastModifiedBy>
  <cp:revision>236</cp:revision>
  <cp:lastPrinted>1601-01-01T00:00:00Z</cp:lastPrinted>
  <dcterms:created xsi:type="dcterms:W3CDTF">1601-01-01T00:00:00Z</dcterms:created>
  <dcterms:modified xsi:type="dcterms:W3CDTF">2023-09-08T06:51:44Z</dcterms:modified>
</cp:coreProperties>
</file>